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84" r:id="rId2"/>
    <p:sldId id="301" r:id="rId3"/>
    <p:sldId id="328" r:id="rId4"/>
    <p:sldId id="280" r:id="rId5"/>
    <p:sldId id="322" r:id="rId6"/>
    <p:sldId id="323" r:id="rId7"/>
    <p:sldId id="324" r:id="rId8"/>
    <p:sldId id="325" r:id="rId9"/>
    <p:sldId id="326" r:id="rId10"/>
    <p:sldId id="268" r:id="rId11"/>
    <p:sldId id="316" r:id="rId12"/>
    <p:sldId id="317" r:id="rId13"/>
    <p:sldId id="318" r:id="rId14"/>
    <p:sldId id="319" r:id="rId15"/>
    <p:sldId id="270" r:id="rId16"/>
    <p:sldId id="274" r:id="rId17"/>
    <p:sldId id="279" r:id="rId18"/>
    <p:sldId id="327" r:id="rId19"/>
    <p:sldId id="331" r:id="rId20"/>
    <p:sldId id="332" r:id="rId21"/>
    <p:sldId id="333" r:id="rId22"/>
    <p:sldId id="334" r:id="rId23"/>
    <p:sldId id="281" r:id="rId24"/>
    <p:sldId id="282" r:id="rId25"/>
    <p:sldId id="306" r:id="rId26"/>
    <p:sldId id="307" r:id="rId27"/>
    <p:sldId id="309" r:id="rId28"/>
    <p:sldId id="308" r:id="rId29"/>
    <p:sldId id="310" r:id="rId3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85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94687" autoAdjust="0"/>
  </p:normalViewPr>
  <p:slideViewPr>
    <p:cSldViewPr>
      <p:cViewPr>
        <p:scale>
          <a:sx n="99" d="100"/>
          <a:sy n="99" d="100"/>
        </p:scale>
        <p:origin x="-1816" y="-3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57645-27EE-0B4F-8E99-E585668E04F2}" type="datetimeFigureOut">
              <a:rPr lang="es-ES" smtClean="0"/>
              <a:t>27/9/18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A584F3-9261-4B4C-A7E7-D3DB7BFFC6A8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4263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4.png>
</file>

<file path=ppt/media/image2.png>
</file>

<file path=ppt/media/image3.png>
</file>

<file path=ppt/media/image4.jpe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A3124-DD73-4F8E-B3C8-810417918DD2}" type="datetimeFigureOut">
              <a:rPr lang="es-ES" smtClean="0"/>
              <a:pPr/>
              <a:t>27/9/18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6B413F-30A2-4536-801D-25EA7164EAD9}" type="slidenum">
              <a:rPr lang="es-ES" smtClean="0"/>
              <a:pPr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6659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067BD-D6B2-4640-98A2-355DD867B040}" type="datetime1">
              <a:rPr lang="es-AR" smtClean="0"/>
              <a:t>27/9/18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71278-D484-DE40-A803-0D21D5D14882}" type="datetime1">
              <a:rPr lang="es-AR" smtClean="0"/>
              <a:t>27/9/18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05C7F-4E17-CA4F-A4CD-278AF72586ED}" type="datetime1">
              <a:rPr lang="es-AR" smtClean="0"/>
              <a:t>27/9/18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E7CE-0040-E445-AEAB-19534EBF1282}" type="datetime1">
              <a:rPr lang="es-AR" smtClean="0"/>
              <a:t>27/9/18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CEE18-6600-424D-9055-E685B34B12EC}" type="datetime1">
              <a:rPr lang="es-AR" smtClean="0"/>
              <a:t>27/9/18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507F-C0BA-4D4A-B424-BC2BEB7F9352}" type="datetime1">
              <a:rPr lang="es-AR" smtClean="0"/>
              <a:t>27/9/18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BACA-3C7A-974F-A49A-B8828944BE38}" type="datetime1">
              <a:rPr lang="es-AR" smtClean="0"/>
              <a:t>27/9/18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836C-0458-5C4C-B89F-269724E2C64D}" type="datetime1">
              <a:rPr lang="es-AR" smtClean="0"/>
              <a:t>27/9/18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9A0DF-4023-2F41-AC8B-A7B0A5C9F47E}" type="datetime1">
              <a:rPr lang="es-AR" smtClean="0"/>
              <a:t>27/9/18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E8CC2-9DE7-2D4E-8861-7C6819381E1B}" type="datetime1">
              <a:rPr lang="es-AR" smtClean="0"/>
              <a:t>27/9/18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96A9F-EE65-9843-BDFB-1B707900000B}" type="datetime1">
              <a:rPr lang="es-AR" smtClean="0"/>
              <a:t>27/9/18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4FA11-7B31-A54B-B05A-F223D8B88AED}" type="datetime1">
              <a:rPr lang="es-AR" smtClean="0"/>
              <a:t>27/9/18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457E3-388E-45D4-8A1D-2C4BABBDFFEA}" type="slidenum">
              <a:rPr lang="es-ES" smtClean="0"/>
              <a:pPr/>
              <a:t>‹Nr.›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oleObject" Target="../embeddings/oleObject1.bin"/><Relationship Id="rId5" Type="http://schemas.openxmlformats.org/officeDocument/2006/relationships/package" Target="../embeddings/Documento_de_Microsoft_Word1.docx"/><Relationship Id="rId6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oleObject" Target="../embeddings/oleObject2.bin"/><Relationship Id="rId5" Type="http://schemas.openxmlformats.org/officeDocument/2006/relationships/package" Target="../embeddings/Documento_de_Microsoft_Word2.docx"/><Relationship Id="rId6" Type="http://schemas.openxmlformats.org/officeDocument/2006/relationships/image" Target="../media/image7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package" Target="../embeddings/Documento_de_Microsoft_Word3.docx"/><Relationship Id="rId5" Type="http://schemas.openxmlformats.org/officeDocument/2006/relationships/image" Target="../media/image9.emf"/><Relationship Id="rId6" Type="http://schemas.openxmlformats.org/officeDocument/2006/relationships/image" Target="../media/image8.png"/><Relationship Id="rId7" Type="http://schemas.openxmlformats.org/officeDocument/2006/relationships/oleObject" Target="../embeddings/oleObject4.bin"/><Relationship Id="rId8" Type="http://schemas.openxmlformats.org/officeDocument/2006/relationships/package" Target="../embeddings/Documento_de_Microsoft_Word4.docx"/><Relationship Id="rId9" Type="http://schemas.openxmlformats.org/officeDocument/2006/relationships/image" Target="../media/image10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package" Target="../embeddings/Documento_de_Microsoft_Word5.docx"/><Relationship Id="rId5" Type="http://schemas.openxmlformats.org/officeDocument/2006/relationships/image" Target="../media/image11.emf"/><Relationship Id="rId6" Type="http://schemas.openxmlformats.org/officeDocument/2006/relationships/image" Target="../media/image8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package" Target="../embeddings/Documento_de_Microsoft_Word6.docx"/><Relationship Id="rId5" Type="http://schemas.openxmlformats.org/officeDocument/2006/relationships/image" Target="../media/image12.emf"/><Relationship Id="rId6" Type="http://schemas.openxmlformats.org/officeDocument/2006/relationships/image" Target="../media/image8.png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package" Target="../embeddings/Documento_de_Microsoft_Word7.docx"/><Relationship Id="rId5" Type="http://schemas.openxmlformats.org/officeDocument/2006/relationships/image" Target="../media/image13.emf"/><Relationship Id="rId6" Type="http://schemas.openxmlformats.org/officeDocument/2006/relationships/image" Target="../media/image8.png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259632" y="2607047"/>
            <a:ext cx="6454487" cy="147002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Grafos</a:t>
            </a:r>
            <a:endParaRPr lang="es-ES" dirty="0"/>
          </a:p>
        </p:txBody>
      </p:sp>
      <p:sp>
        <p:nvSpPr>
          <p:cNvPr id="6" name="CuadroTexto 5"/>
          <p:cNvSpPr txBox="1"/>
          <p:nvPr/>
        </p:nvSpPr>
        <p:spPr>
          <a:xfrm>
            <a:off x="1713170" y="6182566"/>
            <a:ext cx="6050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Facultad de Ciencias Exactas y Naturales y Agrimensura - UNNE</a:t>
            </a:r>
            <a:endParaRPr lang="es-ES" dirty="0"/>
          </a:p>
        </p:txBody>
      </p:sp>
      <p:sp>
        <p:nvSpPr>
          <p:cNvPr id="7" name="CuadroTexto 6"/>
          <p:cNvSpPr txBox="1"/>
          <p:nvPr/>
        </p:nvSpPr>
        <p:spPr>
          <a:xfrm>
            <a:off x="1584466" y="347466"/>
            <a:ext cx="59686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/>
              <a:t>Lógica y Matemática Computacional</a:t>
            </a:r>
          </a:p>
          <a:p>
            <a:pPr algn="ctr"/>
            <a:r>
              <a:rPr lang="es-ES" sz="2400" dirty="0" smtClean="0"/>
              <a:t>Licenciatura en Sistemas de Información</a:t>
            </a:r>
            <a:endParaRPr lang="es-ES" sz="2400" dirty="0"/>
          </a:p>
        </p:txBody>
      </p:sp>
      <p:sp>
        <p:nvSpPr>
          <p:cNvPr id="8" name="CuadroTexto 7"/>
          <p:cNvSpPr txBox="1"/>
          <p:nvPr/>
        </p:nvSpPr>
        <p:spPr>
          <a:xfrm>
            <a:off x="6235720" y="5691287"/>
            <a:ext cx="240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Ing. JULIO C. ACOSTA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8576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971600" y="188640"/>
            <a:ext cx="7056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/>
              <a:t>ALGORITMO DEL CAMINO MAS CORTO (DIJKSTRA)</a:t>
            </a:r>
            <a:endParaRPr lang="es-ES" sz="2400" b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323528" y="3501008"/>
            <a:ext cx="8568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Arial"/>
                <a:cs typeface="Arial"/>
              </a:rPr>
              <a:t>Dijkstra</a:t>
            </a:r>
            <a:r>
              <a:rPr lang="es-ES" sz="2400" dirty="0" smtClean="0">
                <a:latin typeface="Arial"/>
                <a:cs typeface="Arial"/>
              </a:rPr>
              <a:t> asigna una etiqueta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b="1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b="1" dirty="0" smtClean="0">
                <a:latin typeface="Arial"/>
                <a:cs typeface="Arial"/>
              </a:rPr>
              <a:t>)</a:t>
            </a:r>
            <a:r>
              <a:rPr lang="es-ES" sz="2400" dirty="0" smtClean="0">
                <a:latin typeface="Arial"/>
                <a:cs typeface="Arial"/>
              </a:rPr>
              <a:t> a cada vértice 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, que será la distancia del vértice de inicio del camino al vértice 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endParaRPr lang="es-ES" sz="2400" dirty="0">
              <a:latin typeface="Arial"/>
              <a:cs typeface="Arial"/>
            </a:endParaRPr>
          </a:p>
        </p:txBody>
      </p:sp>
      <p:grpSp>
        <p:nvGrpSpPr>
          <p:cNvPr id="5" name="Agrupar 4"/>
          <p:cNvGrpSpPr/>
          <p:nvPr/>
        </p:nvGrpSpPr>
        <p:grpSpPr>
          <a:xfrm>
            <a:off x="323528" y="844530"/>
            <a:ext cx="3393589" cy="2131830"/>
            <a:chOff x="1835695" y="620688"/>
            <a:chExt cx="4968554" cy="2579514"/>
          </a:xfrm>
        </p:grpSpPr>
        <p:cxnSp>
          <p:nvCxnSpPr>
            <p:cNvPr id="36" name="Conector recto 35"/>
            <p:cNvCxnSpPr/>
            <p:nvPr/>
          </p:nvCxnSpPr>
          <p:spPr>
            <a:xfrm>
              <a:off x="3275856" y="1082353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/>
            <p:cNvCxnSpPr/>
            <p:nvPr/>
          </p:nvCxnSpPr>
          <p:spPr>
            <a:xfrm>
              <a:off x="3275856" y="1946449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/>
            <p:cNvCxnSpPr/>
            <p:nvPr/>
          </p:nvCxnSpPr>
          <p:spPr>
            <a:xfrm>
              <a:off x="3275856" y="2810545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38"/>
            <p:cNvCxnSpPr/>
            <p:nvPr/>
          </p:nvCxnSpPr>
          <p:spPr>
            <a:xfrm>
              <a:off x="3275856" y="1082353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 recto 39"/>
            <p:cNvCxnSpPr/>
            <p:nvPr/>
          </p:nvCxnSpPr>
          <p:spPr>
            <a:xfrm>
              <a:off x="5292080" y="1082353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ector recto 40"/>
            <p:cNvCxnSpPr/>
            <p:nvPr/>
          </p:nvCxnSpPr>
          <p:spPr>
            <a:xfrm>
              <a:off x="3275856" y="1082353"/>
              <a:ext cx="2016224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cto 41"/>
            <p:cNvCxnSpPr/>
            <p:nvPr/>
          </p:nvCxnSpPr>
          <p:spPr>
            <a:xfrm flipV="1">
              <a:off x="2195736" y="1082353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42"/>
            <p:cNvCxnSpPr/>
            <p:nvPr/>
          </p:nvCxnSpPr>
          <p:spPr>
            <a:xfrm>
              <a:off x="2195736" y="1946449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43"/>
            <p:cNvCxnSpPr/>
            <p:nvPr/>
          </p:nvCxnSpPr>
          <p:spPr>
            <a:xfrm flipV="1">
              <a:off x="5292080" y="1946449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/>
            <p:cNvCxnSpPr/>
            <p:nvPr/>
          </p:nvCxnSpPr>
          <p:spPr>
            <a:xfrm>
              <a:off x="5292080" y="1082353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CuadroTexto 46"/>
            <p:cNvSpPr txBox="1"/>
            <p:nvPr/>
          </p:nvSpPr>
          <p:spPr>
            <a:xfrm>
              <a:off x="1835695" y="1628800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a</a:t>
              </a:r>
              <a:endParaRPr lang="es-ES" sz="2400" dirty="0"/>
            </a:p>
          </p:txBody>
        </p:sp>
        <p:sp>
          <p:nvSpPr>
            <p:cNvPr id="48" name="CuadroTexto 47"/>
            <p:cNvSpPr txBox="1"/>
            <p:nvPr/>
          </p:nvSpPr>
          <p:spPr>
            <a:xfrm>
              <a:off x="3131839" y="620688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b</a:t>
              </a:r>
            </a:p>
          </p:txBody>
        </p:sp>
        <p:sp>
          <p:nvSpPr>
            <p:cNvPr id="49" name="CuadroTexto 48"/>
            <p:cNvSpPr txBox="1"/>
            <p:nvPr/>
          </p:nvSpPr>
          <p:spPr>
            <a:xfrm>
              <a:off x="5076055" y="620688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c</a:t>
              </a:r>
              <a:endParaRPr lang="es-ES" sz="2400" dirty="0"/>
            </a:p>
          </p:txBody>
        </p:sp>
        <p:sp>
          <p:nvSpPr>
            <p:cNvPr id="50" name="CuadroTexto 49"/>
            <p:cNvSpPr txBox="1"/>
            <p:nvPr/>
          </p:nvSpPr>
          <p:spPr>
            <a:xfrm>
              <a:off x="2791281" y="1628801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d</a:t>
              </a:r>
            </a:p>
          </p:txBody>
        </p:sp>
        <p:sp>
          <p:nvSpPr>
            <p:cNvPr id="51" name="CuadroTexto 50"/>
            <p:cNvSpPr txBox="1"/>
            <p:nvPr/>
          </p:nvSpPr>
          <p:spPr>
            <a:xfrm>
              <a:off x="3131839" y="2738537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f</a:t>
              </a:r>
              <a:endParaRPr lang="es-ES" sz="2400" dirty="0"/>
            </a:p>
          </p:txBody>
        </p:sp>
        <p:sp>
          <p:nvSpPr>
            <p:cNvPr id="52" name="CuadroTexto 51"/>
            <p:cNvSpPr txBox="1"/>
            <p:nvPr/>
          </p:nvSpPr>
          <p:spPr>
            <a:xfrm>
              <a:off x="5148063" y="2738537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g</a:t>
              </a:r>
            </a:p>
          </p:txBody>
        </p:sp>
        <p:sp>
          <p:nvSpPr>
            <p:cNvPr id="53" name="CuadroTexto 52"/>
            <p:cNvSpPr txBox="1"/>
            <p:nvPr/>
          </p:nvSpPr>
          <p:spPr>
            <a:xfrm>
              <a:off x="5300463" y="1586409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e</a:t>
              </a:r>
              <a:endParaRPr lang="es-ES" sz="2400" dirty="0"/>
            </a:p>
          </p:txBody>
        </p:sp>
        <p:sp>
          <p:nvSpPr>
            <p:cNvPr id="54" name="CuadroTexto 53"/>
            <p:cNvSpPr txBox="1"/>
            <p:nvPr/>
          </p:nvSpPr>
          <p:spPr>
            <a:xfrm>
              <a:off x="6372199" y="1586409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z</a:t>
              </a:r>
            </a:p>
          </p:txBody>
        </p:sp>
        <p:sp>
          <p:nvSpPr>
            <p:cNvPr id="62" name="CuadroTexto 61"/>
            <p:cNvSpPr txBox="1"/>
            <p:nvPr/>
          </p:nvSpPr>
          <p:spPr>
            <a:xfrm>
              <a:off x="2464658" y="959747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63" name="CuadroTexto 62"/>
            <p:cNvSpPr txBox="1"/>
            <p:nvPr/>
          </p:nvSpPr>
          <p:spPr>
            <a:xfrm>
              <a:off x="2791281" y="1268760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64" name="CuadroTexto 63"/>
            <p:cNvSpPr txBox="1"/>
            <p:nvPr/>
          </p:nvSpPr>
          <p:spPr>
            <a:xfrm>
              <a:off x="4067943" y="650305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65" name="CuadroTexto 64"/>
            <p:cNvSpPr txBox="1"/>
            <p:nvPr/>
          </p:nvSpPr>
          <p:spPr>
            <a:xfrm>
              <a:off x="2483767" y="2276872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66" name="CuadroTexto 65"/>
            <p:cNvSpPr txBox="1"/>
            <p:nvPr/>
          </p:nvSpPr>
          <p:spPr>
            <a:xfrm>
              <a:off x="5796135" y="1124744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67" name="CuadroTexto 66"/>
            <p:cNvSpPr txBox="1"/>
            <p:nvPr/>
          </p:nvSpPr>
          <p:spPr>
            <a:xfrm>
              <a:off x="4139951" y="1082353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68" name="CuadroTexto 67"/>
            <p:cNvSpPr txBox="1"/>
            <p:nvPr/>
          </p:nvSpPr>
          <p:spPr>
            <a:xfrm>
              <a:off x="3950977" y="1456509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69" name="CuadroTexto 68"/>
            <p:cNvSpPr txBox="1"/>
            <p:nvPr/>
          </p:nvSpPr>
          <p:spPr>
            <a:xfrm>
              <a:off x="3950977" y="2266692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5</a:t>
              </a:r>
            </a:p>
          </p:txBody>
        </p:sp>
        <p:sp>
          <p:nvSpPr>
            <p:cNvPr id="70" name="CuadroTexto 69"/>
            <p:cNvSpPr txBox="1"/>
            <p:nvPr/>
          </p:nvSpPr>
          <p:spPr>
            <a:xfrm>
              <a:off x="5292079" y="1226369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3</a:t>
              </a: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5292079" y="2090465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7</a:t>
              </a:r>
              <a:endParaRPr lang="es-ES" sz="2400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5796135" y="2242865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6</a:t>
              </a:r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2791281" y="2060848"/>
              <a:ext cx="4320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3</a:t>
              </a:r>
              <a:endParaRPr lang="es-ES" sz="2400" dirty="0"/>
            </a:p>
          </p:txBody>
        </p:sp>
      </p:grp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10</a:t>
            </a:fld>
            <a:endParaRPr lang="es-ES" dirty="0"/>
          </a:p>
        </p:txBody>
      </p:sp>
      <p:sp>
        <p:nvSpPr>
          <p:cNvPr id="74" name="CuadroTexto 73"/>
          <p:cNvSpPr txBox="1"/>
          <p:nvPr/>
        </p:nvSpPr>
        <p:spPr>
          <a:xfrm>
            <a:off x="3995936" y="188721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0</a:t>
            </a:r>
            <a:endParaRPr lang="es-ES" sz="2400" dirty="0"/>
          </a:p>
        </p:txBody>
      </p:sp>
      <p:sp>
        <p:nvSpPr>
          <p:cNvPr id="75" name="CuadroTexto 74"/>
          <p:cNvSpPr txBox="1"/>
          <p:nvPr/>
        </p:nvSpPr>
        <p:spPr>
          <a:xfrm>
            <a:off x="8532440" y="174319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76" name="CuadroTexto 75"/>
          <p:cNvSpPr txBox="1"/>
          <p:nvPr/>
        </p:nvSpPr>
        <p:spPr>
          <a:xfrm>
            <a:off x="5364088" y="692696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77" name="CuadroTexto 76"/>
          <p:cNvSpPr txBox="1"/>
          <p:nvPr/>
        </p:nvSpPr>
        <p:spPr>
          <a:xfrm>
            <a:off x="7308304" y="735087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78" name="CuadroTexto 77"/>
          <p:cNvSpPr txBox="1"/>
          <p:nvPr/>
        </p:nvSpPr>
        <p:spPr>
          <a:xfrm>
            <a:off x="5292080" y="1815207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79" name="CuadroTexto 78"/>
          <p:cNvSpPr txBox="1"/>
          <p:nvPr/>
        </p:nvSpPr>
        <p:spPr>
          <a:xfrm>
            <a:off x="7308304" y="1815207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80" name="CuadroTexto 79"/>
          <p:cNvSpPr txBox="1"/>
          <p:nvPr/>
        </p:nvSpPr>
        <p:spPr>
          <a:xfrm>
            <a:off x="7452320" y="282331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81" name="CuadroTexto 80"/>
          <p:cNvSpPr txBox="1"/>
          <p:nvPr/>
        </p:nvSpPr>
        <p:spPr>
          <a:xfrm>
            <a:off x="5364088" y="2780928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cxnSp>
        <p:nvCxnSpPr>
          <p:cNvPr id="82" name="Conector recto 81"/>
          <p:cNvCxnSpPr/>
          <p:nvPr/>
        </p:nvCxnSpPr>
        <p:spPr>
          <a:xfrm>
            <a:off x="5292080" y="1082353"/>
            <a:ext cx="201622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82"/>
          <p:cNvCxnSpPr/>
          <p:nvPr/>
        </p:nvCxnSpPr>
        <p:spPr>
          <a:xfrm>
            <a:off x="5292080" y="1946449"/>
            <a:ext cx="201622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cto 83"/>
          <p:cNvCxnSpPr/>
          <p:nvPr/>
        </p:nvCxnSpPr>
        <p:spPr>
          <a:xfrm>
            <a:off x="5292080" y="2810545"/>
            <a:ext cx="201622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84"/>
          <p:cNvCxnSpPr/>
          <p:nvPr/>
        </p:nvCxnSpPr>
        <p:spPr>
          <a:xfrm>
            <a:off x="5292080" y="1082353"/>
            <a:ext cx="0" cy="172819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cto 85"/>
          <p:cNvCxnSpPr/>
          <p:nvPr/>
        </p:nvCxnSpPr>
        <p:spPr>
          <a:xfrm>
            <a:off x="7308304" y="1082353"/>
            <a:ext cx="0" cy="172819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/>
          <p:cNvCxnSpPr/>
          <p:nvPr/>
        </p:nvCxnSpPr>
        <p:spPr>
          <a:xfrm>
            <a:off x="5292080" y="1082353"/>
            <a:ext cx="2016224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87"/>
          <p:cNvCxnSpPr/>
          <p:nvPr/>
        </p:nvCxnSpPr>
        <p:spPr>
          <a:xfrm flipV="1">
            <a:off x="4211960" y="1082353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/>
          <p:cNvCxnSpPr/>
          <p:nvPr/>
        </p:nvCxnSpPr>
        <p:spPr>
          <a:xfrm>
            <a:off x="4211960" y="1946449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/>
          <p:cNvCxnSpPr/>
          <p:nvPr/>
        </p:nvCxnSpPr>
        <p:spPr>
          <a:xfrm flipV="1">
            <a:off x="7308304" y="1946449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/>
          <p:cNvCxnSpPr/>
          <p:nvPr/>
        </p:nvCxnSpPr>
        <p:spPr>
          <a:xfrm>
            <a:off x="7308304" y="1082353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CuadroTexto 91"/>
          <p:cNvSpPr txBox="1"/>
          <p:nvPr/>
        </p:nvSpPr>
        <p:spPr>
          <a:xfrm>
            <a:off x="3851920" y="162880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a</a:t>
            </a:r>
            <a:endParaRPr lang="es-ES" sz="2400" dirty="0"/>
          </a:p>
        </p:txBody>
      </p:sp>
      <p:sp>
        <p:nvSpPr>
          <p:cNvPr id="93" name="CuadroTexto 92"/>
          <p:cNvSpPr txBox="1"/>
          <p:nvPr/>
        </p:nvSpPr>
        <p:spPr>
          <a:xfrm>
            <a:off x="5148064" y="62068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b</a:t>
            </a:r>
          </a:p>
        </p:txBody>
      </p:sp>
      <p:sp>
        <p:nvSpPr>
          <p:cNvPr id="94" name="CuadroTexto 93"/>
          <p:cNvSpPr txBox="1"/>
          <p:nvPr/>
        </p:nvSpPr>
        <p:spPr>
          <a:xfrm>
            <a:off x="7092280" y="62068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c</a:t>
            </a:r>
            <a:endParaRPr lang="es-ES" sz="2400" dirty="0"/>
          </a:p>
        </p:txBody>
      </p:sp>
      <p:sp>
        <p:nvSpPr>
          <p:cNvPr id="95" name="CuadroTexto 94"/>
          <p:cNvSpPr txBox="1"/>
          <p:nvPr/>
        </p:nvSpPr>
        <p:spPr>
          <a:xfrm>
            <a:off x="5004048" y="162880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d</a:t>
            </a:r>
          </a:p>
        </p:txBody>
      </p:sp>
      <p:sp>
        <p:nvSpPr>
          <p:cNvPr id="96" name="CuadroTexto 95"/>
          <p:cNvSpPr txBox="1"/>
          <p:nvPr/>
        </p:nvSpPr>
        <p:spPr>
          <a:xfrm>
            <a:off x="5148064" y="273853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f</a:t>
            </a:r>
            <a:endParaRPr lang="es-ES" sz="2400" dirty="0"/>
          </a:p>
        </p:txBody>
      </p:sp>
      <p:sp>
        <p:nvSpPr>
          <p:cNvPr id="97" name="CuadroTexto 96"/>
          <p:cNvSpPr txBox="1"/>
          <p:nvPr/>
        </p:nvSpPr>
        <p:spPr>
          <a:xfrm>
            <a:off x="7164288" y="273853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g</a:t>
            </a:r>
          </a:p>
        </p:txBody>
      </p:sp>
      <p:sp>
        <p:nvSpPr>
          <p:cNvPr id="98" name="CuadroTexto 97"/>
          <p:cNvSpPr txBox="1"/>
          <p:nvPr/>
        </p:nvSpPr>
        <p:spPr>
          <a:xfrm>
            <a:off x="7316688" y="158640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e</a:t>
            </a:r>
            <a:endParaRPr lang="es-ES" sz="2400" dirty="0"/>
          </a:p>
        </p:txBody>
      </p:sp>
      <p:sp>
        <p:nvSpPr>
          <p:cNvPr id="99" name="CuadroTexto 98"/>
          <p:cNvSpPr txBox="1"/>
          <p:nvPr/>
        </p:nvSpPr>
        <p:spPr>
          <a:xfrm>
            <a:off x="8388424" y="158640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z</a:t>
            </a:r>
          </a:p>
        </p:txBody>
      </p:sp>
      <p:sp>
        <p:nvSpPr>
          <p:cNvPr id="100" name="CuadroTexto 99"/>
          <p:cNvSpPr txBox="1"/>
          <p:nvPr/>
        </p:nvSpPr>
        <p:spPr>
          <a:xfrm>
            <a:off x="4499992" y="108235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</a:p>
        </p:txBody>
      </p:sp>
      <p:sp>
        <p:nvSpPr>
          <p:cNvPr id="101" name="CuadroTexto 100"/>
          <p:cNvSpPr txBox="1"/>
          <p:nvPr/>
        </p:nvSpPr>
        <p:spPr>
          <a:xfrm>
            <a:off x="5004048" y="126876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</a:p>
        </p:txBody>
      </p:sp>
      <p:sp>
        <p:nvSpPr>
          <p:cNvPr id="102" name="CuadroTexto 101"/>
          <p:cNvSpPr txBox="1"/>
          <p:nvPr/>
        </p:nvSpPr>
        <p:spPr>
          <a:xfrm>
            <a:off x="6084168" y="65030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</a:p>
        </p:txBody>
      </p:sp>
      <p:sp>
        <p:nvSpPr>
          <p:cNvPr id="103" name="CuadroTexto 102"/>
          <p:cNvSpPr txBox="1"/>
          <p:nvPr/>
        </p:nvSpPr>
        <p:spPr>
          <a:xfrm>
            <a:off x="4499992" y="227687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1</a:t>
            </a:r>
            <a:endParaRPr lang="es-ES" sz="2400" dirty="0"/>
          </a:p>
        </p:txBody>
      </p:sp>
      <p:sp>
        <p:nvSpPr>
          <p:cNvPr id="104" name="CuadroTexto 103"/>
          <p:cNvSpPr txBox="1"/>
          <p:nvPr/>
        </p:nvSpPr>
        <p:spPr>
          <a:xfrm>
            <a:off x="7812360" y="112474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1</a:t>
            </a:r>
            <a:endParaRPr lang="es-ES" sz="2400" dirty="0"/>
          </a:p>
        </p:txBody>
      </p:sp>
      <p:sp>
        <p:nvSpPr>
          <p:cNvPr id="105" name="CuadroTexto 104"/>
          <p:cNvSpPr txBox="1"/>
          <p:nvPr/>
        </p:nvSpPr>
        <p:spPr>
          <a:xfrm>
            <a:off x="6156176" y="108235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4</a:t>
            </a:r>
            <a:endParaRPr lang="es-ES" sz="2400" dirty="0"/>
          </a:p>
        </p:txBody>
      </p:sp>
      <p:sp>
        <p:nvSpPr>
          <p:cNvPr id="106" name="CuadroTexto 105"/>
          <p:cNvSpPr txBox="1"/>
          <p:nvPr/>
        </p:nvSpPr>
        <p:spPr>
          <a:xfrm>
            <a:off x="6156176" y="155679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4</a:t>
            </a:r>
            <a:endParaRPr lang="es-ES" sz="2400" dirty="0"/>
          </a:p>
        </p:txBody>
      </p:sp>
      <p:sp>
        <p:nvSpPr>
          <p:cNvPr id="107" name="CuadroTexto 106"/>
          <p:cNvSpPr txBox="1"/>
          <p:nvPr/>
        </p:nvSpPr>
        <p:spPr>
          <a:xfrm>
            <a:off x="6156176" y="237849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5</a:t>
            </a:r>
          </a:p>
        </p:txBody>
      </p:sp>
      <p:sp>
        <p:nvSpPr>
          <p:cNvPr id="108" name="CuadroTexto 107"/>
          <p:cNvSpPr txBox="1"/>
          <p:nvPr/>
        </p:nvSpPr>
        <p:spPr>
          <a:xfrm>
            <a:off x="7308304" y="122636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3</a:t>
            </a:r>
          </a:p>
        </p:txBody>
      </p:sp>
      <p:sp>
        <p:nvSpPr>
          <p:cNvPr id="109" name="CuadroTexto 108"/>
          <p:cNvSpPr txBox="1"/>
          <p:nvPr/>
        </p:nvSpPr>
        <p:spPr>
          <a:xfrm>
            <a:off x="7308304" y="209046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7</a:t>
            </a:r>
            <a:endParaRPr lang="es-ES" sz="2400" dirty="0"/>
          </a:p>
        </p:txBody>
      </p:sp>
      <p:sp>
        <p:nvSpPr>
          <p:cNvPr id="110" name="CuadroTexto 109"/>
          <p:cNvSpPr txBox="1"/>
          <p:nvPr/>
        </p:nvSpPr>
        <p:spPr>
          <a:xfrm>
            <a:off x="7812360" y="224286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6</a:t>
            </a:r>
          </a:p>
        </p:txBody>
      </p:sp>
      <p:sp>
        <p:nvSpPr>
          <p:cNvPr id="111" name="CuadroTexto 110"/>
          <p:cNvSpPr txBox="1"/>
          <p:nvPr/>
        </p:nvSpPr>
        <p:spPr>
          <a:xfrm>
            <a:off x="5004048" y="206084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3</a:t>
            </a:r>
            <a:endParaRPr lang="es-ES" sz="2400" dirty="0"/>
          </a:p>
        </p:txBody>
      </p:sp>
      <p:sp>
        <p:nvSpPr>
          <p:cNvPr id="112" name="CuadroTexto 111"/>
          <p:cNvSpPr txBox="1"/>
          <p:nvPr/>
        </p:nvSpPr>
        <p:spPr>
          <a:xfrm>
            <a:off x="323528" y="4614227"/>
            <a:ext cx="8424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Vamos a buscar el camino mas corto desde el vértice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i="1" dirty="0" smtClean="0"/>
              <a:t> </a:t>
            </a:r>
            <a:r>
              <a:rPr lang="es-ES" sz="2400" dirty="0" smtClean="0"/>
              <a:t>al vértice </a:t>
            </a:r>
            <a:r>
              <a:rPr lang="es-ES" sz="2400" b="1" i="1" dirty="0" smtClean="0">
                <a:latin typeface="Times New Roman"/>
                <a:cs typeface="Times New Roman"/>
              </a:rPr>
              <a:t>z</a:t>
            </a:r>
            <a:endParaRPr lang="es-ES" sz="2400" b="1" dirty="0">
              <a:latin typeface="Times New Roman"/>
              <a:cs typeface="Times New Roman"/>
            </a:endParaRPr>
          </a:p>
        </p:txBody>
      </p:sp>
      <p:sp>
        <p:nvSpPr>
          <p:cNvPr id="113" name="CuadroTexto 112"/>
          <p:cNvSpPr txBox="1"/>
          <p:nvPr/>
        </p:nvSpPr>
        <p:spPr>
          <a:xfrm>
            <a:off x="323528" y="5334307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Consideramos   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) = 0   y consideramos que todos los demás vértices 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/>
              <a:t> están a una distancia infinita de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i="1" dirty="0" smtClean="0"/>
              <a:t> </a:t>
            </a:r>
            <a:r>
              <a:rPr lang="es-ES" sz="2400" dirty="0" smtClean="0"/>
              <a:t>en principio 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/>
              <a:t>) = </a:t>
            </a:r>
            <a:r>
              <a:rPr lang="es-ES" sz="2400" b="1" i="1" dirty="0" smtClean="0">
                <a:latin typeface="Times New Roman"/>
                <a:cs typeface="Times New Roman"/>
              </a:rPr>
              <a:t>∞</a:t>
            </a:r>
            <a:r>
              <a:rPr lang="es-ES" sz="2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770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112" grpId="0"/>
      <p:bldP spid="1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dirty="0" smtClean="0"/>
              <a:t>2018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11</a:t>
            </a:fld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467544" y="188640"/>
            <a:ext cx="835292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El algoritmo va a recorrer todos los vértices “acumulando” las distancias desde </a:t>
            </a:r>
            <a:r>
              <a:rPr lang="es-ES" sz="2400" b="1" i="1" dirty="0" smtClean="0">
                <a:latin typeface="Arial"/>
                <a:cs typeface="Arial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 hasta el vértice que se visita en la etiqueta </a:t>
            </a:r>
            <a:r>
              <a:rPr lang="es-ES" sz="2400" b="1" i="1" dirty="0" smtClean="0">
                <a:latin typeface="Arial"/>
                <a:cs typeface="Arial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Arial"/>
                <a:cs typeface="Arial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)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467544" y="1412776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Se inicia el recorrido por los vértices adyacentes a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 en el inicio, siguiendo por los adyacentes de los ya visitados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763688" y="2967335"/>
            <a:ext cx="5616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v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 smtClean="0">
                <a:latin typeface="Times New Roman"/>
                <a:cs typeface="Times New Roman"/>
              </a:rPr>
              <a:t>v, x</a:t>
            </a:r>
            <a:r>
              <a:rPr lang="es-ES" sz="2400" dirty="0" smtClean="0">
                <a:latin typeface="Arial"/>
                <a:cs typeface="Arial"/>
              </a:rPr>
              <a:t>) }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539552" y="2348880"/>
            <a:ext cx="5616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Para etiquetar se usa la fórmula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" name="Elipse 9"/>
          <p:cNvSpPr/>
          <p:nvPr/>
        </p:nvSpPr>
        <p:spPr>
          <a:xfrm>
            <a:off x="3059832" y="6165304"/>
            <a:ext cx="648072" cy="57606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/>
          <p:cNvSpPr/>
          <p:nvPr/>
        </p:nvSpPr>
        <p:spPr>
          <a:xfrm>
            <a:off x="1835696" y="5157192"/>
            <a:ext cx="648072" cy="57606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/>
          <p:cNvSpPr txBox="1"/>
          <p:nvPr/>
        </p:nvSpPr>
        <p:spPr>
          <a:xfrm>
            <a:off x="1835696" y="5487615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(0,a)</a:t>
            </a:r>
            <a:endParaRPr lang="es-ES" sz="2400" dirty="0"/>
          </a:p>
        </p:txBody>
      </p:sp>
      <p:sp>
        <p:nvSpPr>
          <p:cNvPr id="13" name="CuadroTexto 12"/>
          <p:cNvSpPr txBox="1"/>
          <p:nvPr/>
        </p:nvSpPr>
        <p:spPr>
          <a:xfrm>
            <a:off x="6588224" y="5271591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14" name="CuadroTexto 13"/>
          <p:cNvSpPr txBox="1"/>
          <p:nvPr/>
        </p:nvSpPr>
        <p:spPr>
          <a:xfrm>
            <a:off x="3419872" y="6351711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(1,a)</a:t>
            </a:r>
            <a:endParaRPr lang="es-ES" sz="2400" dirty="0"/>
          </a:p>
        </p:txBody>
      </p:sp>
      <p:grpSp>
        <p:nvGrpSpPr>
          <p:cNvPr id="15" name="Agrupar 14"/>
          <p:cNvGrpSpPr/>
          <p:nvPr/>
        </p:nvGrpSpPr>
        <p:grpSpPr>
          <a:xfrm>
            <a:off x="1907704" y="4149080"/>
            <a:ext cx="4968552" cy="2664296"/>
            <a:chOff x="1835696" y="332656"/>
            <a:chExt cx="4968552" cy="2664296"/>
          </a:xfrm>
        </p:grpSpPr>
        <p:sp>
          <p:nvSpPr>
            <p:cNvPr id="16" name="CuadroTexto 15"/>
            <p:cNvSpPr txBox="1"/>
            <p:nvPr/>
          </p:nvSpPr>
          <p:spPr>
            <a:xfrm>
              <a:off x="3347864" y="404664"/>
              <a:ext cx="6480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∞</a:t>
              </a:r>
              <a:endParaRPr lang="es-ES" sz="2400" dirty="0"/>
            </a:p>
          </p:txBody>
        </p:sp>
        <p:sp>
          <p:nvSpPr>
            <p:cNvPr id="17" name="CuadroTexto 16"/>
            <p:cNvSpPr txBox="1"/>
            <p:nvPr/>
          </p:nvSpPr>
          <p:spPr>
            <a:xfrm>
              <a:off x="5292080" y="447055"/>
              <a:ext cx="6480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∞</a:t>
              </a:r>
              <a:endParaRPr lang="es-ES" sz="2400" dirty="0"/>
            </a:p>
          </p:txBody>
        </p:sp>
        <p:sp>
          <p:nvSpPr>
            <p:cNvPr id="18" name="CuadroTexto 17"/>
            <p:cNvSpPr txBox="1"/>
            <p:nvPr/>
          </p:nvSpPr>
          <p:spPr>
            <a:xfrm>
              <a:off x="3275856" y="1527175"/>
              <a:ext cx="6480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∞</a:t>
              </a:r>
              <a:endParaRPr lang="es-ES" sz="2400" dirty="0"/>
            </a:p>
          </p:txBody>
        </p:sp>
        <p:sp>
          <p:nvSpPr>
            <p:cNvPr id="19" name="CuadroTexto 18"/>
            <p:cNvSpPr txBox="1"/>
            <p:nvPr/>
          </p:nvSpPr>
          <p:spPr>
            <a:xfrm>
              <a:off x="5292080" y="1527175"/>
              <a:ext cx="6480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∞</a:t>
              </a:r>
              <a:endParaRPr lang="es-ES" sz="2400" dirty="0"/>
            </a:p>
          </p:txBody>
        </p:sp>
        <p:sp>
          <p:nvSpPr>
            <p:cNvPr id="20" name="CuadroTexto 19"/>
            <p:cNvSpPr txBox="1"/>
            <p:nvPr/>
          </p:nvSpPr>
          <p:spPr>
            <a:xfrm>
              <a:off x="5436096" y="2535287"/>
              <a:ext cx="6480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∞</a:t>
              </a:r>
              <a:endParaRPr lang="es-ES" sz="2400" dirty="0"/>
            </a:p>
          </p:txBody>
        </p:sp>
        <p:cxnSp>
          <p:nvCxnSpPr>
            <p:cNvPr id="21" name="Conector recto 20"/>
            <p:cNvCxnSpPr/>
            <p:nvPr/>
          </p:nvCxnSpPr>
          <p:spPr>
            <a:xfrm>
              <a:off x="3275856" y="794321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/>
            <p:cNvCxnSpPr/>
            <p:nvPr/>
          </p:nvCxnSpPr>
          <p:spPr>
            <a:xfrm>
              <a:off x="3275856" y="1658417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/>
            <p:cNvCxnSpPr/>
            <p:nvPr/>
          </p:nvCxnSpPr>
          <p:spPr>
            <a:xfrm>
              <a:off x="3275856" y="2522513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/>
            <p:cNvCxnSpPr/>
            <p:nvPr/>
          </p:nvCxnSpPr>
          <p:spPr>
            <a:xfrm>
              <a:off x="3275856" y="794321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/>
            <p:cNvCxnSpPr/>
            <p:nvPr/>
          </p:nvCxnSpPr>
          <p:spPr>
            <a:xfrm>
              <a:off x="5292080" y="794321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/>
            <p:cNvCxnSpPr/>
            <p:nvPr/>
          </p:nvCxnSpPr>
          <p:spPr>
            <a:xfrm>
              <a:off x="3275856" y="794321"/>
              <a:ext cx="2016224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/>
            <p:cNvCxnSpPr/>
            <p:nvPr/>
          </p:nvCxnSpPr>
          <p:spPr>
            <a:xfrm flipV="1">
              <a:off x="2195736" y="794321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/>
            <p:cNvCxnSpPr/>
            <p:nvPr/>
          </p:nvCxnSpPr>
          <p:spPr>
            <a:xfrm>
              <a:off x="2195736" y="1658417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28"/>
            <p:cNvCxnSpPr/>
            <p:nvPr/>
          </p:nvCxnSpPr>
          <p:spPr>
            <a:xfrm flipV="1">
              <a:off x="5292080" y="1658417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29"/>
            <p:cNvCxnSpPr/>
            <p:nvPr/>
          </p:nvCxnSpPr>
          <p:spPr>
            <a:xfrm>
              <a:off x="5292080" y="794321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CuadroTexto 30"/>
            <p:cNvSpPr txBox="1"/>
            <p:nvPr/>
          </p:nvSpPr>
          <p:spPr>
            <a:xfrm>
              <a:off x="1835696" y="1340768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a</a:t>
              </a:r>
              <a:endParaRPr lang="es-ES" sz="2400" dirty="0"/>
            </a:p>
          </p:txBody>
        </p:sp>
        <p:sp>
          <p:nvSpPr>
            <p:cNvPr id="32" name="CuadroTexto 31"/>
            <p:cNvSpPr txBox="1"/>
            <p:nvPr/>
          </p:nvSpPr>
          <p:spPr>
            <a:xfrm>
              <a:off x="3131840" y="332656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b</a:t>
              </a:r>
            </a:p>
          </p:txBody>
        </p:sp>
        <p:sp>
          <p:nvSpPr>
            <p:cNvPr id="33" name="CuadroTexto 32"/>
            <p:cNvSpPr txBox="1"/>
            <p:nvPr/>
          </p:nvSpPr>
          <p:spPr>
            <a:xfrm>
              <a:off x="5076056" y="332656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c</a:t>
              </a:r>
              <a:endParaRPr lang="es-ES" sz="2400" dirty="0"/>
            </a:p>
          </p:txBody>
        </p:sp>
        <p:sp>
          <p:nvSpPr>
            <p:cNvPr id="34" name="CuadroTexto 33"/>
            <p:cNvSpPr txBox="1"/>
            <p:nvPr/>
          </p:nvSpPr>
          <p:spPr>
            <a:xfrm>
              <a:off x="2987824" y="1340768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d</a:t>
              </a:r>
            </a:p>
          </p:txBody>
        </p:sp>
        <p:sp>
          <p:nvSpPr>
            <p:cNvPr id="35" name="CuadroTexto 34"/>
            <p:cNvSpPr txBox="1"/>
            <p:nvPr/>
          </p:nvSpPr>
          <p:spPr>
            <a:xfrm>
              <a:off x="3131840" y="2450505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f</a:t>
              </a:r>
              <a:endParaRPr lang="es-ES" sz="2400" dirty="0"/>
            </a:p>
          </p:txBody>
        </p:sp>
        <p:sp>
          <p:nvSpPr>
            <p:cNvPr id="36" name="CuadroTexto 35"/>
            <p:cNvSpPr txBox="1"/>
            <p:nvPr/>
          </p:nvSpPr>
          <p:spPr>
            <a:xfrm>
              <a:off x="5148064" y="2450505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g</a:t>
              </a:r>
            </a:p>
          </p:txBody>
        </p:sp>
        <p:sp>
          <p:nvSpPr>
            <p:cNvPr id="37" name="CuadroTexto 36"/>
            <p:cNvSpPr txBox="1"/>
            <p:nvPr/>
          </p:nvSpPr>
          <p:spPr>
            <a:xfrm>
              <a:off x="5300464" y="129837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e</a:t>
              </a:r>
              <a:endParaRPr lang="es-ES" sz="2400" dirty="0"/>
            </a:p>
          </p:txBody>
        </p:sp>
        <p:sp>
          <p:nvSpPr>
            <p:cNvPr id="38" name="CuadroTexto 37"/>
            <p:cNvSpPr txBox="1"/>
            <p:nvPr/>
          </p:nvSpPr>
          <p:spPr>
            <a:xfrm>
              <a:off x="6372200" y="129837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z</a:t>
              </a:r>
            </a:p>
          </p:txBody>
        </p:sp>
        <p:sp>
          <p:nvSpPr>
            <p:cNvPr id="39" name="CuadroTexto 38"/>
            <p:cNvSpPr txBox="1"/>
            <p:nvPr/>
          </p:nvSpPr>
          <p:spPr>
            <a:xfrm>
              <a:off x="2483768" y="79432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40" name="CuadroTexto 39"/>
            <p:cNvSpPr txBox="1"/>
            <p:nvPr/>
          </p:nvSpPr>
          <p:spPr>
            <a:xfrm>
              <a:off x="2987824" y="980728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4067944" y="362273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2483768" y="198884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796136" y="83671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4139952" y="79432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4139952" y="126876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46" name="CuadroTexto 45"/>
            <p:cNvSpPr txBox="1"/>
            <p:nvPr/>
          </p:nvSpPr>
          <p:spPr>
            <a:xfrm>
              <a:off x="4139952" y="2090465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5</a:t>
              </a:r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5292080" y="93833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3</a:t>
              </a:r>
            </a:p>
          </p:txBody>
        </p:sp>
        <p:sp>
          <p:nvSpPr>
            <p:cNvPr id="48" name="CuadroTexto 47"/>
            <p:cNvSpPr txBox="1"/>
            <p:nvPr/>
          </p:nvSpPr>
          <p:spPr>
            <a:xfrm>
              <a:off x="5292080" y="1802433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7</a:t>
              </a:r>
              <a:endParaRPr lang="es-ES" sz="2400" dirty="0"/>
            </a:p>
          </p:txBody>
        </p:sp>
        <p:sp>
          <p:nvSpPr>
            <p:cNvPr id="49" name="CuadroTexto 48"/>
            <p:cNvSpPr txBox="1"/>
            <p:nvPr/>
          </p:nvSpPr>
          <p:spPr>
            <a:xfrm>
              <a:off x="5796136" y="1954833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6</a:t>
              </a:r>
            </a:p>
          </p:txBody>
        </p:sp>
        <p:sp>
          <p:nvSpPr>
            <p:cNvPr id="50" name="CuadroTexto 49"/>
            <p:cNvSpPr txBox="1"/>
            <p:nvPr/>
          </p:nvSpPr>
          <p:spPr>
            <a:xfrm>
              <a:off x="2987824" y="1772816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3</a:t>
              </a:r>
              <a:endParaRPr lang="es-ES" sz="2400" dirty="0"/>
            </a:p>
          </p:txBody>
        </p:sp>
      </p:grpSp>
      <p:sp>
        <p:nvSpPr>
          <p:cNvPr id="51" name="CuadroTexto 50"/>
          <p:cNvSpPr txBox="1"/>
          <p:nvPr/>
        </p:nvSpPr>
        <p:spPr>
          <a:xfrm>
            <a:off x="107504" y="36450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52" name="CuadroTexto 51"/>
          <p:cNvSpPr txBox="1"/>
          <p:nvPr/>
        </p:nvSpPr>
        <p:spPr>
          <a:xfrm>
            <a:off x="1547664" y="3645024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b="1" dirty="0">
                <a:latin typeface="Times New Roman"/>
                <a:cs typeface="Times New Roman"/>
              </a:rPr>
              <a:t>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1 } = 1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3" name="CuadroTexto 52"/>
          <p:cNvSpPr txBox="1"/>
          <p:nvPr/>
        </p:nvSpPr>
        <p:spPr>
          <a:xfrm>
            <a:off x="3347864" y="6279703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cxnSp>
        <p:nvCxnSpPr>
          <p:cNvPr id="54" name="Conector recto 53"/>
          <p:cNvCxnSpPr/>
          <p:nvPr/>
        </p:nvCxnSpPr>
        <p:spPr>
          <a:xfrm flipH="1">
            <a:off x="2555776" y="5805264"/>
            <a:ext cx="360040" cy="1440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16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 animBg="1"/>
      <p:bldP spid="14" grpId="0"/>
      <p:bldP spid="51" grpId="0"/>
      <p:bldP spid="52" grpId="0"/>
      <p:bldP spid="5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Elipse 54"/>
          <p:cNvSpPr/>
          <p:nvPr/>
        </p:nvSpPr>
        <p:spPr>
          <a:xfrm>
            <a:off x="5076056" y="62068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12</a:t>
            </a:fld>
            <a:endParaRPr lang="es-ES"/>
          </a:p>
        </p:txBody>
      </p:sp>
      <p:sp>
        <p:nvSpPr>
          <p:cNvPr id="6" name="Elipse 5"/>
          <p:cNvSpPr/>
          <p:nvPr/>
        </p:nvSpPr>
        <p:spPr>
          <a:xfrm>
            <a:off x="3131840" y="650305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/>
          <p:cNvSpPr txBox="1"/>
          <p:nvPr/>
        </p:nvSpPr>
        <p:spPr>
          <a:xfrm>
            <a:off x="3491880" y="548680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(2,a)</a:t>
            </a:r>
            <a:endParaRPr lang="es-ES" sz="2400" dirty="0"/>
          </a:p>
        </p:txBody>
      </p:sp>
      <p:grpSp>
        <p:nvGrpSpPr>
          <p:cNvPr id="8" name="Agrupar 7"/>
          <p:cNvGrpSpPr/>
          <p:nvPr/>
        </p:nvGrpSpPr>
        <p:grpSpPr>
          <a:xfrm>
            <a:off x="1763688" y="650305"/>
            <a:ext cx="5544616" cy="2621905"/>
            <a:chOff x="1619672" y="3429000"/>
            <a:chExt cx="5544616" cy="2621905"/>
          </a:xfrm>
        </p:grpSpPr>
        <p:sp>
          <p:nvSpPr>
            <p:cNvPr id="9" name="Elipse 8"/>
            <p:cNvSpPr/>
            <p:nvPr/>
          </p:nvSpPr>
          <p:spPr>
            <a:xfrm>
              <a:off x="2915816" y="5373216"/>
              <a:ext cx="648072" cy="5760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Elipse 9"/>
            <p:cNvSpPr/>
            <p:nvPr/>
          </p:nvSpPr>
          <p:spPr>
            <a:xfrm>
              <a:off x="1835696" y="4509120"/>
              <a:ext cx="648072" cy="5760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1" name="CuadroTexto 10"/>
            <p:cNvSpPr txBox="1"/>
            <p:nvPr/>
          </p:nvSpPr>
          <p:spPr>
            <a:xfrm>
              <a:off x="1619672" y="4695527"/>
              <a:ext cx="8640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(0,a)</a:t>
              </a:r>
              <a:endParaRPr lang="es-ES" sz="2400" dirty="0"/>
            </a:p>
          </p:txBody>
        </p:sp>
        <p:sp>
          <p:nvSpPr>
            <p:cNvPr id="12" name="CuadroTexto 11"/>
            <p:cNvSpPr txBox="1"/>
            <p:nvPr/>
          </p:nvSpPr>
          <p:spPr>
            <a:xfrm>
              <a:off x="6516216" y="4551511"/>
              <a:ext cx="6480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∞</a:t>
              </a:r>
              <a:endParaRPr lang="es-ES" sz="2400" dirty="0"/>
            </a:p>
          </p:txBody>
        </p:sp>
        <p:cxnSp>
          <p:nvCxnSpPr>
            <p:cNvPr id="17" name="Conector recto 16"/>
            <p:cNvCxnSpPr/>
            <p:nvPr/>
          </p:nvCxnSpPr>
          <p:spPr>
            <a:xfrm>
              <a:off x="3275856" y="3890665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/>
            <p:cNvCxnSpPr/>
            <p:nvPr/>
          </p:nvCxnSpPr>
          <p:spPr>
            <a:xfrm>
              <a:off x="3275856" y="4754761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>
              <a:off x="3275856" y="5618857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/>
            <p:cNvCxnSpPr/>
            <p:nvPr/>
          </p:nvCxnSpPr>
          <p:spPr>
            <a:xfrm>
              <a:off x="3275856" y="3890665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/>
            <p:cNvCxnSpPr/>
            <p:nvPr/>
          </p:nvCxnSpPr>
          <p:spPr>
            <a:xfrm>
              <a:off x="5292080" y="3890665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/>
            <p:cNvCxnSpPr/>
            <p:nvPr/>
          </p:nvCxnSpPr>
          <p:spPr>
            <a:xfrm>
              <a:off x="3275856" y="3890665"/>
              <a:ext cx="2016224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/>
            <p:cNvCxnSpPr/>
            <p:nvPr/>
          </p:nvCxnSpPr>
          <p:spPr>
            <a:xfrm flipV="1">
              <a:off x="2195736" y="3890665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/>
            <p:cNvCxnSpPr/>
            <p:nvPr/>
          </p:nvCxnSpPr>
          <p:spPr>
            <a:xfrm>
              <a:off x="2195736" y="4754761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/>
            <p:cNvCxnSpPr/>
            <p:nvPr/>
          </p:nvCxnSpPr>
          <p:spPr>
            <a:xfrm flipV="1">
              <a:off x="5292080" y="4754761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/>
            <p:cNvCxnSpPr/>
            <p:nvPr/>
          </p:nvCxnSpPr>
          <p:spPr>
            <a:xfrm>
              <a:off x="5292080" y="3890665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CuadroTexto 26"/>
            <p:cNvSpPr txBox="1"/>
            <p:nvPr/>
          </p:nvSpPr>
          <p:spPr>
            <a:xfrm>
              <a:off x="1835696" y="443711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a</a:t>
              </a:r>
              <a:endParaRPr lang="es-ES" sz="2400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3131840" y="342900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b</a:t>
              </a:r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076056" y="342900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c</a:t>
              </a:r>
              <a:endParaRPr lang="es-ES" sz="2400" dirty="0"/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2987824" y="443711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d</a:t>
              </a:r>
            </a:p>
          </p:txBody>
        </p:sp>
        <p:sp>
          <p:nvSpPr>
            <p:cNvPr id="31" name="CuadroTexto 30"/>
            <p:cNvSpPr txBox="1"/>
            <p:nvPr/>
          </p:nvSpPr>
          <p:spPr>
            <a:xfrm>
              <a:off x="3131840" y="5546849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f</a:t>
              </a:r>
              <a:endParaRPr lang="es-ES" sz="2400" dirty="0"/>
            </a:p>
          </p:txBody>
        </p:sp>
        <p:sp>
          <p:nvSpPr>
            <p:cNvPr id="32" name="CuadroTexto 31"/>
            <p:cNvSpPr txBox="1"/>
            <p:nvPr/>
          </p:nvSpPr>
          <p:spPr>
            <a:xfrm>
              <a:off x="5148064" y="5546849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g</a:t>
              </a:r>
            </a:p>
          </p:txBody>
        </p:sp>
        <p:sp>
          <p:nvSpPr>
            <p:cNvPr id="33" name="CuadroTexto 32"/>
            <p:cNvSpPr txBox="1"/>
            <p:nvPr/>
          </p:nvSpPr>
          <p:spPr>
            <a:xfrm>
              <a:off x="5300464" y="439472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e</a:t>
              </a:r>
              <a:endParaRPr lang="es-ES" sz="2400" dirty="0"/>
            </a:p>
          </p:txBody>
        </p:sp>
        <p:sp>
          <p:nvSpPr>
            <p:cNvPr id="34" name="CuadroTexto 33"/>
            <p:cNvSpPr txBox="1"/>
            <p:nvPr/>
          </p:nvSpPr>
          <p:spPr>
            <a:xfrm>
              <a:off x="6372200" y="439472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z</a:t>
              </a:r>
            </a:p>
          </p:txBody>
        </p:sp>
        <p:sp>
          <p:nvSpPr>
            <p:cNvPr id="35" name="CuadroTexto 34"/>
            <p:cNvSpPr txBox="1"/>
            <p:nvPr/>
          </p:nvSpPr>
          <p:spPr>
            <a:xfrm>
              <a:off x="2483768" y="3890665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36" name="CuadroTexto 35"/>
            <p:cNvSpPr txBox="1"/>
            <p:nvPr/>
          </p:nvSpPr>
          <p:spPr>
            <a:xfrm>
              <a:off x="2987824" y="407707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37" name="CuadroTexto 36"/>
            <p:cNvSpPr txBox="1"/>
            <p:nvPr/>
          </p:nvSpPr>
          <p:spPr>
            <a:xfrm>
              <a:off x="4067944" y="345861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38" name="CuadroTexto 37"/>
            <p:cNvSpPr txBox="1"/>
            <p:nvPr/>
          </p:nvSpPr>
          <p:spPr>
            <a:xfrm>
              <a:off x="2483768" y="5085184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39" name="CuadroTexto 38"/>
            <p:cNvSpPr txBox="1"/>
            <p:nvPr/>
          </p:nvSpPr>
          <p:spPr>
            <a:xfrm>
              <a:off x="5796136" y="3933056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40" name="CuadroTexto 39"/>
            <p:cNvSpPr txBox="1"/>
            <p:nvPr/>
          </p:nvSpPr>
          <p:spPr>
            <a:xfrm>
              <a:off x="4139952" y="3890665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4139952" y="4365104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139952" y="5186809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5</a:t>
              </a:r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92080" y="403468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3</a:t>
              </a:r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292080" y="489877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7</a:t>
              </a:r>
              <a:endParaRPr lang="es-ES" sz="2400" dirty="0"/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796136" y="505117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6</a:t>
              </a:r>
            </a:p>
          </p:txBody>
        </p:sp>
        <p:sp>
          <p:nvSpPr>
            <p:cNvPr id="46" name="CuadroTexto 45"/>
            <p:cNvSpPr txBox="1"/>
            <p:nvPr/>
          </p:nvSpPr>
          <p:spPr>
            <a:xfrm>
              <a:off x="2987824" y="486916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3</a:t>
              </a:r>
              <a:endParaRPr lang="es-ES" sz="2400" dirty="0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3275856" y="5589240"/>
              <a:ext cx="79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(1,a)</a:t>
              </a:r>
              <a:endParaRPr lang="es-ES" sz="2400" dirty="0"/>
            </a:p>
          </p:txBody>
        </p:sp>
      </p:grpSp>
      <p:sp>
        <p:nvSpPr>
          <p:cNvPr id="48" name="CuadroTexto 47"/>
          <p:cNvSpPr txBox="1"/>
          <p:nvPr/>
        </p:nvSpPr>
        <p:spPr>
          <a:xfrm>
            <a:off x="107504" y="3645024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1547664" y="3645024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b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b="1" dirty="0">
                <a:latin typeface="Times New Roman"/>
                <a:cs typeface="Times New Roman"/>
              </a:rPr>
              <a:t>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+ 2</a:t>
            </a:r>
            <a:r>
              <a:rPr lang="es-ES" sz="2400" dirty="0" smtClean="0">
                <a:latin typeface="Arial"/>
                <a:cs typeface="Arial"/>
              </a:rPr>
              <a:t> } = 2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3491880" y="692696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107504" y="429309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</a:p>
        </p:txBody>
      </p:sp>
      <p:sp>
        <p:nvSpPr>
          <p:cNvPr id="52" name="CuadroTexto 51"/>
          <p:cNvSpPr txBox="1"/>
          <p:nvPr/>
        </p:nvSpPr>
        <p:spPr>
          <a:xfrm>
            <a:off x="1547664" y="4293096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 smtClean="0">
                <a:latin typeface="Times New Roman"/>
                <a:cs typeface="Times New Roman"/>
              </a:rPr>
              <a:t>b, 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dirty="0" smtClean="0">
                <a:latin typeface="Arial"/>
                <a:cs typeface="Arial"/>
              </a:rPr>
              <a:t>2 </a:t>
            </a:r>
            <a:r>
              <a:rPr lang="es-ES" sz="2400" dirty="0">
                <a:latin typeface="Arial"/>
                <a:cs typeface="Arial"/>
              </a:rPr>
              <a:t>+ 2</a:t>
            </a:r>
            <a:r>
              <a:rPr lang="es-ES" sz="2400" dirty="0" smtClean="0">
                <a:latin typeface="Arial"/>
                <a:cs typeface="Arial"/>
              </a:rPr>
              <a:t> } = 4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3" name="CuadroTexto 52"/>
          <p:cNvSpPr txBox="1"/>
          <p:nvPr/>
        </p:nvSpPr>
        <p:spPr>
          <a:xfrm>
            <a:off x="1547664" y="4911551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 smtClean="0">
                <a:latin typeface="Times New Roman"/>
                <a:cs typeface="Times New Roman"/>
              </a:rPr>
              <a:t>b, d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dirty="0" smtClean="0">
                <a:latin typeface="Arial"/>
                <a:cs typeface="Arial"/>
              </a:rPr>
              <a:t>2 </a:t>
            </a:r>
            <a:r>
              <a:rPr lang="es-ES" sz="2400" dirty="0">
                <a:latin typeface="Arial"/>
                <a:cs typeface="Arial"/>
              </a:rPr>
              <a:t>+ 2</a:t>
            </a:r>
            <a:r>
              <a:rPr lang="es-ES" sz="2400" dirty="0" smtClean="0">
                <a:latin typeface="Arial"/>
                <a:cs typeface="Arial"/>
              </a:rPr>
              <a:t> } = 4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1547664" y="5487615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 smtClean="0">
                <a:latin typeface="Times New Roman"/>
                <a:cs typeface="Times New Roman"/>
              </a:rPr>
              <a:t>b, 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dirty="0" smtClean="0">
                <a:latin typeface="Arial"/>
                <a:cs typeface="Arial"/>
              </a:rPr>
              <a:t>2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4 } = 6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5508104" y="692696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57" name="CuadroTexto 56"/>
          <p:cNvSpPr txBox="1"/>
          <p:nvPr/>
        </p:nvSpPr>
        <p:spPr>
          <a:xfrm>
            <a:off x="5436096" y="548680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(4,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9" name="CuadroTexto 58"/>
          <p:cNvSpPr txBox="1"/>
          <p:nvPr/>
        </p:nvSpPr>
        <p:spPr>
          <a:xfrm>
            <a:off x="3491880" y="1916832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60" name="CuadroTexto 59"/>
          <p:cNvSpPr txBox="1"/>
          <p:nvPr/>
        </p:nvSpPr>
        <p:spPr>
          <a:xfrm>
            <a:off x="3419872" y="1887215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(4,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63" name="CuadroTexto 62"/>
          <p:cNvSpPr txBox="1"/>
          <p:nvPr/>
        </p:nvSpPr>
        <p:spPr>
          <a:xfrm>
            <a:off x="5004048" y="1916832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64" name="CuadroTexto 63"/>
          <p:cNvSpPr txBox="1"/>
          <p:nvPr/>
        </p:nvSpPr>
        <p:spPr>
          <a:xfrm>
            <a:off x="4788024" y="1887215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(6,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68" name="CuadroTexto 67"/>
          <p:cNvSpPr txBox="1"/>
          <p:nvPr/>
        </p:nvSpPr>
        <p:spPr>
          <a:xfrm>
            <a:off x="5508104" y="2708920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cxnSp>
        <p:nvCxnSpPr>
          <p:cNvPr id="3" name="Conector recto 2"/>
          <p:cNvCxnSpPr/>
          <p:nvPr/>
        </p:nvCxnSpPr>
        <p:spPr>
          <a:xfrm flipH="1" flipV="1">
            <a:off x="2555776" y="1628800"/>
            <a:ext cx="360040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 flipH="1">
            <a:off x="2555776" y="2204864"/>
            <a:ext cx="360040" cy="1440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4716016" y="980728"/>
            <a:ext cx="216024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/>
          <p:cNvCxnSpPr/>
          <p:nvPr/>
        </p:nvCxnSpPr>
        <p:spPr>
          <a:xfrm flipH="1" flipV="1">
            <a:off x="3275856" y="1628800"/>
            <a:ext cx="360040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61"/>
          <p:cNvCxnSpPr/>
          <p:nvPr/>
        </p:nvCxnSpPr>
        <p:spPr>
          <a:xfrm>
            <a:off x="4644008" y="1412776"/>
            <a:ext cx="0" cy="3580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152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6" grpId="0" animBg="1"/>
      <p:bldP spid="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6" grpId="0"/>
      <p:bldP spid="57" grpId="0"/>
      <p:bldP spid="59" grpId="0"/>
      <p:bldP spid="60" grpId="0"/>
      <p:bldP spid="63" grpId="0"/>
      <p:bldP spid="6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Elipse 58"/>
          <p:cNvSpPr/>
          <p:nvPr/>
        </p:nvSpPr>
        <p:spPr>
          <a:xfrm>
            <a:off x="5076056" y="2348880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dirty="0" smtClean="0"/>
              <a:t>2018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13</a:t>
            </a:fld>
            <a:endParaRPr lang="es-ES"/>
          </a:p>
        </p:txBody>
      </p:sp>
      <p:sp>
        <p:nvSpPr>
          <p:cNvPr id="6" name="Elipse 5"/>
          <p:cNvSpPr/>
          <p:nvPr/>
        </p:nvSpPr>
        <p:spPr>
          <a:xfrm>
            <a:off x="5076056" y="141277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/>
          <p:cNvSpPr/>
          <p:nvPr/>
        </p:nvSpPr>
        <p:spPr>
          <a:xfrm>
            <a:off x="3131840" y="141277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/>
          <p:cNvSpPr/>
          <p:nvPr/>
        </p:nvSpPr>
        <p:spPr>
          <a:xfrm>
            <a:off x="5076056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Elipse 8"/>
          <p:cNvSpPr/>
          <p:nvPr/>
        </p:nvSpPr>
        <p:spPr>
          <a:xfrm>
            <a:off x="3131840" y="362273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/>
          <p:cNvSpPr txBox="1"/>
          <p:nvPr/>
        </p:nvSpPr>
        <p:spPr>
          <a:xfrm>
            <a:off x="3491880" y="260648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(2,a)</a:t>
            </a:r>
            <a:endParaRPr lang="es-ES" sz="2400" dirty="0"/>
          </a:p>
        </p:txBody>
      </p:sp>
      <p:grpSp>
        <p:nvGrpSpPr>
          <p:cNvPr id="11" name="Agrupar 10"/>
          <p:cNvGrpSpPr/>
          <p:nvPr/>
        </p:nvGrpSpPr>
        <p:grpSpPr>
          <a:xfrm>
            <a:off x="1763688" y="362273"/>
            <a:ext cx="5544616" cy="2621905"/>
            <a:chOff x="1619672" y="3429000"/>
            <a:chExt cx="5544616" cy="2621905"/>
          </a:xfrm>
        </p:grpSpPr>
        <p:sp>
          <p:nvSpPr>
            <p:cNvPr id="12" name="Elipse 11"/>
            <p:cNvSpPr/>
            <p:nvPr/>
          </p:nvSpPr>
          <p:spPr>
            <a:xfrm>
              <a:off x="2915816" y="5373216"/>
              <a:ext cx="648072" cy="5760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Elipse 12"/>
            <p:cNvSpPr/>
            <p:nvPr/>
          </p:nvSpPr>
          <p:spPr>
            <a:xfrm>
              <a:off x="1835696" y="4509120"/>
              <a:ext cx="648072" cy="5760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CuadroTexto 13"/>
            <p:cNvSpPr txBox="1"/>
            <p:nvPr/>
          </p:nvSpPr>
          <p:spPr>
            <a:xfrm>
              <a:off x="1619672" y="4695527"/>
              <a:ext cx="8640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(0,a)</a:t>
              </a:r>
              <a:endParaRPr lang="es-ES" sz="2400" dirty="0"/>
            </a:p>
          </p:txBody>
        </p:sp>
        <p:sp>
          <p:nvSpPr>
            <p:cNvPr id="15" name="CuadroTexto 14"/>
            <p:cNvSpPr txBox="1"/>
            <p:nvPr/>
          </p:nvSpPr>
          <p:spPr>
            <a:xfrm>
              <a:off x="6516216" y="4551511"/>
              <a:ext cx="6480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∞</a:t>
              </a:r>
              <a:endParaRPr lang="es-ES" sz="2400" dirty="0"/>
            </a:p>
          </p:txBody>
        </p:sp>
        <p:cxnSp>
          <p:nvCxnSpPr>
            <p:cNvPr id="17" name="Conector recto 16"/>
            <p:cNvCxnSpPr/>
            <p:nvPr/>
          </p:nvCxnSpPr>
          <p:spPr>
            <a:xfrm>
              <a:off x="3275856" y="3890665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/>
            <p:cNvCxnSpPr/>
            <p:nvPr/>
          </p:nvCxnSpPr>
          <p:spPr>
            <a:xfrm>
              <a:off x="3275856" y="4754761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>
              <a:off x="3275856" y="5618857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/>
            <p:cNvCxnSpPr/>
            <p:nvPr/>
          </p:nvCxnSpPr>
          <p:spPr>
            <a:xfrm>
              <a:off x="3275856" y="3890665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/>
            <p:cNvCxnSpPr/>
            <p:nvPr/>
          </p:nvCxnSpPr>
          <p:spPr>
            <a:xfrm>
              <a:off x="5292080" y="3890665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/>
            <p:cNvCxnSpPr/>
            <p:nvPr/>
          </p:nvCxnSpPr>
          <p:spPr>
            <a:xfrm>
              <a:off x="3275856" y="3890665"/>
              <a:ext cx="2016224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/>
            <p:cNvCxnSpPr/>
            <p:nvPr/>
          </p:nvCxnSpPr>
          <p:spPr>
            <a:xfrm flipV="1">
              <a:off x="2195736" y="3890665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/>
            <p:cNvCxnSpPr/>
            <p:nvPr/>
          </p:nvCxnSpPr>
          <p:spPr>
            <a:xfrm>
              <a:off x="2195736" y="4754761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/>
            <p:cNvCxnSpPr/>
            <p:nvPr/>
          </p:nvCxnSpPr>
          <p:spPr>
            <a:xfrm flipV="1">
              <a:off x="5292080" y="4754761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/>
            <p:cNvCxnSpPr/>
            <p:nvPr/>
          </p:nvCxnSpPr>
          <p:spPr>
            <a:xfrm>
              <a:off x="5292080" y="3890665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CuadroTexto 26"/>
            <p:cNvSpPr txBox="1"/>
            <p:nvPr/>
          </p:nvSpPr>
          <p:spPr>
            <a:xfrm>
              <a:off x="1835696" y="443711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a</a:t>
              </a:r>
              <a:endParaRPr lang="es-ES" sz="2400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3131840" y="342900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b</a:t>
              </a:r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076056" y="342900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c</a:t>
              </a:r>
              <a:endParaRPr lang="es-ES" sz="2400" dirty="0"/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2987824" y="443711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d</a:t>
              </a:r>
            </a:p>
          </p:txBody>
        </p:sp>
        <p:sp>
          <p:nvSpPr>
            <p:cNvPr id="31" name="CuadroTexto 30"/>
            <p:cNvSpPr txBox="1"/>
            <p:nvPr/>
          </p:nvSpPr>
          <p:spPr>
            <a:xfrm>
              <a:off x="3131840" y="5546849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f</a:t>
              </a:r>
              <a:endParaRPr lang="es-ES" sz="2400" dirty="0"/>
            </a:p>
          </p:txBody>
        </p:sp>
        <p:sp>
          <p:nvSpPr>
            <p:cNvPr id="32" name="CuadroTexto 31"/>
            <p:cNvSpPr txBox="1"/>
            <p:nvPr/>
          </p:nvSpPr>
          <p:spPr>
            <a:xfrm>
              <a:off x="5148064" y="5546849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g</a:t>
              </a:r>
            </a:p>
          </p:txBody>
        </p:sp>
        <p:sp>
          <p:nvSpPr>
            <p:cNvPr id="33" name="CuadroTexto 32"/>
            <p:cNvSpPr txBox="1"/>
            <p:nvPr/>
          </p:nvSpPr>
          <p:spPr>
            <a:xfrm>
              <a:off x="5300464" y="439472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e</a:t>
              </a:r>
              <a:endParaRPr lang="es-ES" sz="2400" dirty="0"/>
            </a:p>
          </p:txBody>
        </p:sp>
        <p:sp>
          <p:nvSpPr>
            <p:cNvPr id="34" name="CuadroTexto 33"/>
            <p:cNvSpPr txBox="1"/>
            <p:nvPr/>
          </p:nvSpPr>
          <p:spPr>
            <a:xfrm>
              <a:off x="6372200" y="439472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z</a:t>
              </a:r>
            </a:p>
          </p:txBody>
        </p:sp>
        <p:sp>
          <p:nvSpPr>
            <p:cNvPr id="35" name="CuadroTexto 34"/>
            <p:cNvSpPr txBox="1"/>
            <p:nvPr/>
          </p:nvSpPr>
          <p:spPr>
            <a:xfrm>
              <a:off x="2483768" y="3890665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36" name="CuadroTexto 35"/>
            <p:cNvSpPr txBox="1"/>
            <p:nvPr/>
          </p:nvSpPr>
          <p:spPr>
            <a:xfrm>
              <a:off x="2987824" y="407707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37" name="CuadroTexto 36"/>
            <p:cNvSpPr txBox="1"/>
            <p:nvPr/>
          </p:nvSpPr>
          <p:spPr>
            <a:xfrm>
              <a:off x="4067944" y="345861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38" name="CuadroTexto 37"/>
            <p:cNvSpPr txBox="1"/>
            <p:nvPr/>
          </p:nvSpPr>
          <p:spPr>
            <a:xfrm>
              <a:off x="2483768" y="5085184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39" name="CuadroTexto 38"/>
            <p:cNvSpPr txBox="1"/>
            <p:nvPr/>
          </p:nvSpPr>
          <p:spPr>
            <a:xfrm>
              <a:off x="5796136" y="3933056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40" name="CuadroTexto 39"/>
            <p:cNvSpPr txBox="1"/>
            <p:nvPr/>
          </p:nvSpPr>
          <p:spPr>
            <a:xfrm>
              <a:off x="4139952" y="3890665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4139952" y="4365104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139952" y="5186809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5</a:t>
              </a:r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92080" y="403468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3</a:t>
              </a:r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292080" y="489877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7</a:t>
              </a:r>
              <a:endParaRPr lang="es-ES" sz="2400" dirty="0"/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796136" y="505117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6</a:t>
              </a:r>
            </a:p>
          </p:txBody>
        </p:sp>
        <p:sp>
          <p:nvSpPr>
            <p:cNvPr id="46" name="CuadroTexto 45"/>
            <p:cNvSpPr txBox="1"/>
            <p:nvPr/>
          </p:nvSpPr>
          <p:spPr>
            <a:xfrm>
              <a:off x="2987824" y="486916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3</a:t>
              </a:r>
              <a:endParaRPr lang="es-ES" sz="2400" dirty="0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3275856" y="5589240"/>
              <a:ext cx="79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(1,a)</a:t>
              </a:r>
              <a:endParaRPr lang="es-ES" sz="2400" dirty="0"/>
            </a:p>
          </p:txBody>
        </p:sp>
      </p:grpSp>
      <p:sp>
        <p:nvSpPr>
          <p:cNvPr id="50" name="CuadroTexto 49"/>
          <p:cNvSpPr txBox="1"/>
          <p:nvPr/>
        </p:nvSpPr>
        <p:spPr>
          <a:xfrm>
            <a:off x="5436096" y="260648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(4,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2" name="CuadroTexto 51"/>
          <p:cNvSpPr txBox="1"/>
          <p:nvPr/>
        </p:nvSpPr>
        <p:spPr>
          <a:xfrm>
            <a:off x="3419872" y="1599183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(4,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4" name="CuadroTexto 53"/>
          <p:cNvSpPr txBox="1"/>
          <p:nvPr/>
        </p:nvSpPr>
        <p:spPr>
          <a:xfrm>
            <a:off x="4716016" y="1599183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(6,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5" name="CuadroTexto 54"/>
          <p:cNvSpPr txBox="1"/>
          <p:nvPr/>
        </p:nvSpPr>
        <p:spPr>
          <a:xfrm>
            <a:off x="144016" y="321297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f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1584176" y="3212976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b="1" i="1" dirty="0" smtClean="0">
                <a:latin typeface="Times New Roman"/>
                <a:cs typeface="Times New Roman"/>
              </a:rPr>
              <a:t>, d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4, </a:t>
            </a:r>
            <a:r>
              <a:rPr lang="es-ES" sz="2400" dirty="0">
                <a:latin typeface="Arial"/>
                <a:cs typeface="Arial"/>
              </a:rPr>
              <a:t>1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3 } = 4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3491880" y="1916832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(4,f)</a:t>
            </a:r>
            <a:endParaRPr lang="es-ES" sz="2400" dirty="0"/>
          </a:p>
        </p:txBody>
      </p:sp>
      <p:sp>
        <p:nvSpPr>
          <p:cNvPr id="58" name="CuadroTexto 57"/>
          <p:cNvSpPr txBox="1"/>
          <p:nvPr/>
        </p:nvSpPr>
        <p:spPr>
          <a:xfrm>
            <a:off x="1584176" y="3933056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b="1" i="1" dirty="0" smtClean="0">
                <a:latin typeface="Times New Roman"/>
                <a:cs typeface="Times New Roman"/>
              </a:rPr>
              <a:t>, g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dirty="0">
                <a:latin typeface="Arial"/>
                <a:cs typeface="Arial"/>
              </a:rPr>
              <a:t>1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+ 5</a:t>
            </a:r>
            <a:r>
              <a:rPr lang="es-ES" sz="2400" dirty="0" smtClean="0">
                <a:latin typeface="Arial"/>
                <a:cs typeface="Arial"/>
              </a:rPr>
              <a:t> } = 6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0" name="CuadroTexto 59"/>
          <p:cNvSpPr txBox="1"/>
          <p:nvPr/>
        </p:nvSpPr>
        <p:spPr>
          <a:xfrm>
            <a:off x="5508104" y="2463279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(6,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61" name="CuadroTexto 60"/>
          <p:cNvSpPr txBox="1"/>
          <p:nvPr/>
        </p:nvSpPr>
        <p:spPr>
          <a:xfrm>
            <a:off x="5652120" y="2564904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∞</a:t>
            </a:r>
            <a:endParaRPr lang="es-ES" dirty="0"/>
          </a:p>
        </p:txBody>
      </p:sp>
      <p:sp>
        <p:nvSpPr>
          <p:cNvPr id="62" name="CuadroTexto 61"/>
          <p:cNvSpPr txBox="1"/>
          <p:nvPr/>
        </p:nvSpPr>
        <p:spPr>
          <a:xfrm>
            <a:off x="144016" y="4695527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</a:p>
        </p:txBody>
      </p:sp>
      <p:sp>
        <p:nvSpPr>
          <p:cNvPr id="63" name="CuadroTexto 62"/>
          <p:cNvSpPr txBox="1"/>
          <p:nvPr/>
        </p:nvSpPr>
        <p:spPr>
          <a:xfrm>
            <a:off x="1584176" y="4695527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 smtClean="0">
                <a:latin typeface="Times New Roman"/>
                <a:cs typeface="Times New Roman"/>
              </a:rPr>
              <a:t>d, 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6</a:t>
            </a:r>
            <a:r>
              <a:rPr lang="es-ES" sz="2400" dirty="0" smtClean="0">
                <a:latin typeface="Arial"/>
                <a:cs typeface="Arial"/>
              </a:rPr>
              <a:t>, 4 </a:t>
            </a:r>
            <a:r>
              <a:rPr lang="es-ES" sz="2400" dirty="0">
                <a:latin typeface="Arial"/>
                <a:cs typeface="Arial"/>
              </a:rPr>
              <a:t>+ 4</a:t>
            </a:r>
            <a:r>
              <a:rPr lang="es-ES" sz="2400" dirty="0" smtClean="0">
                <a:latin typeface="Arial"/>
                <a:cs typeface="Arial"/>
              </a:rPr>
              <a:t> } = 6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4" name="CuadroTexto 63"/>
          <p:cNvSpPr txBox="1"/>
          <p:nvPr/>
        </p:nvSpPr>
        <p:spPr>
          <a:xfrm>
            <a:off x="144016" y="5343599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c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65" name="CuadroTexto 64"/>
          <p:cNvSpPr txBox="1"/>
          <p:nvPr/>
        </p:nvSpPr>
        <p:spPr>
          <a:xfrm>
            <a:off x="1584176" y="5343599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6</a:t>
            </a:r>
            <a:r>
              <a:rPr lang="es-ES" sz="2400" dirty="0" smtClean="0">
                <a:latin typeface="Arial"/>
                <a:cs typeface="Arial"/>
              </a:rPr>
              <a:t>, 4 </a:t>
            </a:r>
            <a:r>
              <a:rPr lang="es-ES" sz="2400" dirty="0">
                <a:latin typeface="Arial"/>
                <a:cs typeface="Arial"/>
              </a:rPr>
              <a:t>+ 3</a:t>
            </a:r>
            <a:r>
              <a:rPr lang="es-ES" sz="2400" dirty="0" smtClean="0">
                <a:latin typeface="Arial"/>
                <a:cs typeface="Arial"/>
              </a:rPr>
              <a:t> } = 6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144016" y="5919663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</a:p>
        </p:txBody>
      </p:sp>
      <p:sp>
        <p:nvSpPr>
          <p:cNvPr id="67" name="CuadroTexto 66"/>
          <p:cNvSpPr txBox="1"/>
          <p:nvPr/>
        </p:nvSpPr>
        <p:spPr>
          <a:xfrm>
            <a:off x="1584176" y="5919663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 smtClean="0">
                <a:latin typeface="Times New Roman"/>
                <a:cs typeface="Times New Roman"/>
              </a:rPr>
              <a:t>g, 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6</a:t>
            </a:r>
            <a:r>
              <a:rPr lang="es-ES" sz="2400" dirty="0" smtClean="0">
                <a:latin typeface="Arial"/>
                <a:cs typeface="Arial"/>
              </a:rPr>
              <a:t>, 6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7 } = 13                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68" name="Conector recto 67"/>
          <p:cNvCxnSpPr/>
          <p:nvPr/>
        </p:nvCxnSpPr>
        <p:spPr>
          <a:xfrm flipH="1" flipV="1">
            <a:off x="2627784" y="1268760"/>
            <a:ext cx="360040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68"/>
          <p:cNvCxnSpPr/>
          <p:nvPr/>
        </p:nvCxnSpPr>
        <p:spPr>
          <a:xfrm>
            <a:off x="4716016" y="1196752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/>
          <p:cNvCxnSpPr/>
          <p:nvPr/>
        </p:nvCxnSpPr>
        <p:spPr>
          <a:xfrm flipH="1" flipV="1">
            <a:off x="3275856" y="1340768"/>
            <a:ext cx="360040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/>
          <p:cNvCxnSpPr/>
          <p:nvPr/>
        </p:nvCxnSpPr>
        <p:spPr>
          <a:xfrm flipH="1">
            <a:off x="2627784" y="1916832"/>
            <a:ext cx="288032" cy="1440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/>
          <p:cNvCxnSpPr/>
          <p:nvPr/>
        </p:nvCxnSpPr>
        <p:spPr>
          <a:xfrm>
            <a:off x="4644008" y="692696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 flipH="1" flipV="1">
            <a:off x="3275856" y="2204864"/>
            <a:ext cx="360040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/>
          <p:nvPr/>
        </p:nvCxnSpPr>
        <p:spPr>
          <a:xfrm>
            <a:off x="4572000" y="2420888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02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7" grpId="0" animBg="1"/>
      <p:bldP spid="56" grpId="0"/>
      <p:bldP spid="57" grpId="0"/>
      <p:bldP spid="58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Elipse 57"/>
          <p:cNvSpPr/>
          <p:nvPr/>
        </p:nvSpPr>
        <p:spPr>
          <a:xfrm>
            <a:off x="6228184" y="134076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14</a:t>
            </a:fld>
            <a:endParaRPr lang="es-ES"/>
          </a:p>
        </p:txBody>
      </p:sp>
      <p:sp>
        <p:nvSpPr>
          <p:cNvPr id="6" name="Elipse 5"/>
          <p:cNvSpPr/>
          <p:nvPr/>
        </p:nvSpPr>
        <p:spPr>
          <a:xfrm>
            <a:off x="5076056" y="2348880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/>
          <p:cNvSpPr/>
          <p:nvPr/>
        </p:nvSpPr>
        <p:spPr>
          <a:xfrm>
            <a:off x="5076056" y="141277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/>
          <p:cNvSpPr/>
          <p:nvPr/>
        </p:nvSpPr>
        <p:spPr>
          <a:xfrm>
            <a:off x="3131840" y="141277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Elipse 8"/>
          <p:cNvSpPr/>
          <p:nvPr/>
        </p:nvSpPr>
        <p:spPr>
          <a:xfrm>
            <a:off x="5076056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Elipse 9"/>
          <p:cNvSpPr/>
          <p:nvPr/>
        </p:nvSpPr>
        <p:spPr>
          <a:xfrm>
            <a:off x="3131840" y="362273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/>
          <p:cNvSpPr txBox="1"/>
          <p:nvPr/>
        </p:nvSpPr>
        <p:spPr>
          <a:xfrm>
            <a:off x="3491880" y="260648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(2,a)</a:t>
            </a:r>
            <a:endParaRPr lang="es-ES" sz="2400" dirty="0"/>
          </a:p>
        </p:txBody>
      </p:sp>
      <p:grpSp>
        <p:nvGrpSpPr>
          <p:cNvPr id="12" name="Agrupar 11"/>
          <p:cNvGrpSpPr/>
          <p:nvPr/>
        </p:nvGrpSpPr>
        <p:grpSpPr>
          <a:xfrm>
            <a:off x="1763688" y="362273"/>
            <a:ext cx="5184576" cy="2621905"/>
            <a:chOff x="1619672" y="3429000"/>
            <a:chExt cx="5184576" cy="2621905"/>
          </a:xfrm>
        </p:grpSpPr>
        <p:sp>
          <p:nvSpPr>
            <p:cNvPr id="13" name="Elipse 12"/>
            <p:cNvSpPr/>
            <p:nvPr/>
          </p:nvSpPr>
          <p:spPr>
            <a:xfrm>
              <a:off x="2915816" y="5373216"/>
              <a:ext cx="648072" cy="5760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Elipse 13"/>
            <p:cNvSpPr/>
            <p:nvPr/>
          </p:nvSpPr>
          <p:spPr>
            <a:xfrm>
              <a:off x="1835696" y="4509120"/>
              <a:ext cx="648072" cy="5760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5" name="CuadroTexto 14"/>
            <p:cNvSpPr txBox="1"/>
            <p:nvPr/>
          </p:nvSpPr>
          <p:spPr>
            <a:xfrm>
              <a:off x="1619672" y="4695527"/>
              <a:ext cx="8640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(0,a)</a:t>
              </a:r>
              <a:endParaRPr lang="es-ES" sz="2400" dirty="0"/>
            </a:p>
          </p:txBody>
        </p:sp>
        <p:cxnSp>
          <p:nvCxnSpPr>
            <p:cNvPr id="17" name="Conector recto 16"/>
            <p:cNvCxnSpPr/>
            <p:nvPr/>
          </p:nvCxnSpPr>
          <p:spPr>
            <a:xfrm>
              <a:off x="3275856" y="3890665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/>
            <p:cNvCxnSpPr/>
            <p:nvPr/>
          </p:nvCxnSpPr>
          <p:spPr>
            <a:xfrm>
              <a:off x="3275856" y="4754761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>
              <a:off x="3275856" y="5618857"/>
              <a:ext cx="2016224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/>
            <p:cNvCxnSpPr/>
            <p:nvPr/>
          </p:nvCxnSpPr>
          <p:spPr>
            <a:xfrm>
              <a:off x="3275856" y="3890665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/>
            <p:cNvCxnSpPr/>
            <p:nvPr/>
          </p:nvCxnSpPr>
          <p:spPr>
            <a:xfrm>
              <a:off x="5292080" y="3890665"/>
              <a:ext cx="0" cy="1728192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/>
            <p:cNvCxnSpPr/>
            <p:nvPr/>
          </p:nvCxnSpPr>
          <p:spPr>
            <a:xfrm>
              <a:off x="3275856" y="3890665"/>
              <a:ext cx="2016224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/>
            <p:cNvCxnSpPr/>
            <p:nvPr/>
          </p:nvCxnSpPr>
          <p:spPr>
            <a:xfrm flipV="1">
              <a:off x="2195736" y="3890665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/>
            <p:cNvCxnSpPr/>
            <p:nvPr/>
          </p:nvCxnSpPr>
          <p:spPr>
            <a:xfrm>
              <a:off x="2195736" y="4754761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/>
            <p:cNvCxnSpPr/>
            <p:nvPr/>
          </p:nvCxnSpPr>
          <p:spPr>
            <a:xfrm flipV="1">
              <a:off x="5292080" y="4754761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/>
            <p:cNvCxnSpPr/>
            <p:nvPr/>
          </p:nvCxnSpPr>
          <p:spPr>
            <a:xfrm>
              <a:off x="5292080" y="3890665"/>
              <a:ext cx="1080120" cy="8640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CuadroTexto 26"/>
            <p:cNvSpPr txBox="1"/>
            <p:nvPr/>
          </p:nvSpPr>
          <p:spPr>
            <a:xfrm>
              <a:off x="1835696" y="443711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a</a:t>
              </a:r>
              <a:endParaRPr lang="es-ES" sz="2400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3131840" y="342900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b</a:t>
              </a:r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076056" y="342900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c</a:t>
              </a:r>
              <a:endParaRPr lang="es-ES" sz="2400" dirty="0"/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2987824" y="443711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d</a:t>
              </a:r>
            </a:p>
          </p:txBody>
        </p:sp>
        <p:sp>
          <p:nvSpPr>
            <p:cNvPr id="31" name="CuadroTexto 30"/>
            <p:cNvSpPr txBox="1"/>
            <p:nvPr/>
          </p:nvSpPr>
          <p:spPr>
            <a:xfrm>
              <a:off x="3131840" y="5546849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f</a:t>
              </a:r>
              <a:endParaRPr lang="es-ES" sz="2400" dirty="0"/>
            </a:p>
          </p:txBody>
        </p:sp>
        <p:sp>
          <p:nvSpPr>
            <p:cNvPr id="32" name="CuadroTexto 31"/>
            <p:cNvSpPr txBox="1"/>
            <p:nvPr/>
          </p:nvSpPr>
          <p:spPr>
            <a:xfrm>
              <a:off x="5148064" y="5546849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g</a:t>
              </a:r>
            </a:p>
          </p:txBody>
        </p:sp>
        <p:sp>
          <p:nvSpPr>
            <p:cNvPr id="33" name="CuadroTexto 32"/>
            <p:cNvSpPr txBox="1"/>
            <p:nvPr/>
          </p:nvSpPr>
          <p:spPr>
            <a:xfrm>
              <a:off x="5300464" y="439472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e</a:t>
              </a:r>
              <a:endParaRPr lang="es-ES" sz="2400" dirty="0"/>
            </a:p>
          </p:txBody>
        </p:sp>
        <p:sp>
          <p:nvSpPr>
            <p:cNvPr id="34" name="CuadroTexto 33"/>
            <p:cNvSpPr txBox="1"/>
            <p:nvPr/>
          </p:nvSpPr>
          <p:spPr>
            <a:xfrm>
              <a:off x="6372200" y="439472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z</a:t>
              </a:r>
            </a:p>
          </p:txBody>
        </p:sp>
        <p:sp>
          <p:nvSpPr>
            <p:cNvPr id="35" name="CuadroTexto 34"/>
            <p:cNvSpPr txBox="1"/>
            <p:nvPr/>
          </p:nvSpPr>
          <p:spPr>
            <a:xfrm>
              <a:off x="2483768" y="3890665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36" name="CuadroTexto 35"/>
            <p:cNvSpPr txBox="1"/>
            <p:nvPr/>
          </p:nvSpPr>
          <p:spPr>
            <a:xfrm>
              <a:off x="2987824" y="4077072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37" name="CuadroTexto 36"/>
            <p:cNvSpPr txBox="1"/>
            <p:nvPr/>
          </p:nvSpPr>
          <p:spPr>
            <a:xfrm>
              <a:off x="4067944" y="345861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2</a:t>
              </a:r>
            </a:p>
          </p:txBody>
        </p:sp>
        <p:sp>
          <p:nvSpPr>
            <p:cNvPr id="38" name="CuadroTexto 37"/>
            <p:cNvSpPr txBox="1"/>
            <p:nvPr/>
          </p:nvSpPr>
          <p:spPr>
            <a:xfrm>
              <a:off x="2483768" y="5085184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39" name="CuadroTexto 38"/>
            <p:cNvSpPr txBox="1"/>
            <p:nvPr/>
          </p:nvSpPr>
          <p:spPr>
            <a:xfrm>
              <a:off x="5796136" y="3933056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1</a:t>
              </a:r>
              <a:endParaRPr lang="es-ES" sz="2400" dirty="0"/>
            </a:p>
          </p:txBody>
        </p:sp>
        <p:sp>
          <p:nvSpPr>
            <p:cNvPr id="40" name="CuadroTexto 39"/>
            <p:cNvSpPr txBox="1"/>
            <p:nvPr/>
          </p:nvSpPr>
          <p:spPr>
            <a:xfrm>
              <a:off x="4139952" y="3890665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4139952" y="4365104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4</a:t>
              </a:r>
              <a:endParaRPr lang="es-ES" sz="2400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139952" y="5186809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5</a:t>
              </a:r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92080" y="4034681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3</a:t>
              </a:r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292080" y="489877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7</a:t>
              </a:r>
              <a:endParaRPr lang="es-ES" sz="2400" dirty="0"/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796136" y="5051177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/>
                <a:t>6</a:t>
              </a:r>
            </a:p>
          </p:txBody>
        </p:sp>
        <p:sp>
          <p:nvSpPr>
            <p:cNvPr id="46" name="CuadroTexto 45"/>
            <p:cNvSpPr txBox="1"/>
            <p:nvPr/>
          </p:nvSpPr>
          <p:spPr>
            <a:xfrm>
              <a:off x="2987824" y="4869160"/>
              <a:ext cx="4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3</a:t>
              </a:r>
              <a:endParaRPr lang="es-ES" sz="2400" dirty="0"/>
            </a:p>
          </p:txBody>
        </p:sp>
        <p:sp>
          <p:nvSpPr>
            <p:cNvPr id="47" name="CuadroTexto 46"/>
            <p:cNvSpPr txBox="1"/>
            <p:nvPr/>
          </p:nvSpPr>
          <p:spPr>
            <a:xfrm>
              <a:off x="3275856" y="5589240"/>
              <a:ext cx="79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dirty="0" smtClean="0"/>
                <a:t>(1,a)</a:t>
              </a:r>
              <a:endParaRPr lang="es-ES" sz="2400" dirty="0"/>
            </a:p>
          </p:txBody>
        </p:sp>
      </p:grpSp>
      <p:sp>
        <p:nvSpPr>
          <p:cNvPr id="48" name="CuadroTexto 47"/>
          <p:cNvSpPr txBox="1"/>
          <p:nvPr/>
        </p:nvSpPr>
        <p:spPr>
          <a:xfrm>
            <a:off x="5436096" y="260648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(4,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49" name="CuadroTexto 48"/>
          <p:cNvSpPr txBox="1"/>
          <p:nvPr/>
        </p:nvSpPr>
        <p:spPr>
          <a:xfrm>
            <a:off x="3419872" y="1599183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(4,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0" name="CuadroTexto 49"/>
          <p:cNvSpPr txBox="1"/>
          <p:nvPr/>
        </p:nvSpPr>
        <p:spPr>
          <a:xfrm>
            <a:off x="4716016" y="1599183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(6,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91880" y="1916832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(4,f)</a:t>
            </a:r>
            <a:endParaRPr lang="es-ES" sz="2400" dirty="0"/>
          </a:p>
        </p:txBody>
      </p:sp>
      <p:sp>
        <p:nvSpPr>
          <p:cNvPr id="52" name="CuadroTexto 51"/>
          <p:cNvSpPr txBox="1"/>
          <p:nvPr/>
        </p:nvSpPr>
        <p:spPr>
          <a:xfrm>
            <a:off x="5508104" y="2463279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(6,</a:t>
            </a:r>
            <a:r>
              <a:rPr lang="es-ES" sz="2400" dirty="0"/>
              <a:t>b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4" name="CuadroTexto 53"/>
          <p:cNvSpPr txBox="1"/>
          <p:nvPr/>
        </p:nvSpPr>
        <p:spPr>
          <a:xfrm>
            <a:off x="144016" y="321297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</a:p>
        </p:txBody>
      </p:sp>
      <p:sp>
        <p:nvSpPr>
          <p:cNvPr id="55" name="CuadroTexto 54"/>
          <p:cNvSpPr txBox="1"/>
          <p:nvPr/>
        </p:nvSpPr>
        <p:spPr>
          <a:xfrm>
            <a:off x="1584176" y="3212976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 smtClean="0">
                <a:latin typeface="Times New Roman"/>
                <a:cs typeface="Times New Roman"/>
              </a:rPr>
              <a:t>c, 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4 </a:t>
            </a:r>
            <a:r>
              <a:rPr lang="es-ES" sz="2400" dirty="0">
                <a:latin typeface="Arial"/>
                <a:cs typeface="Arial"/>
              </a:rPr>
              <a:t>+ 1</a:t>
            </a:r>
            <a:r>
              <a:rPr lang="es-ES" sz="2400" dirty="0" smtClean="0">
                <a:latin typeface="Arial"/>
                <a:cs typeface="Arial"/>
              </a:rPr>
              <a:t> } = 5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1584176" y="3933056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 smtClean="0">
                <a:latin typeface="Times New Roman"/>
                <a:cs typeface="Times New Roman"/>
              </a:rPr>
              <a:t>g, 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5</a:t>
            </a:r>
            <a:r>
              <a:rPr lang="es-ES" sz="2400" dirty="0" smtClean="0">
                <a:latin typeface="Arial"/>
                <a:cs typeface="Arial"/>
              </a:rPr>
              <a:t>, 6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6 } = 5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107504" y="3903439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g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59" name="CuadroTexto 58"/>
          <p:cNvSpPr txBox="1"/>
          <p:nvPr/>
        </p:nvSpPr>
        <p:spPr>
          <a:xfrm>
            <a:off x="6660232" y="1700808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1" name="CuadroTexto 60"/>
          <p:cNvSpPr txBox="1"/>
          <p:nvPr/>
        </p:nvSpPr>
        <p:spPr>
          <a:xfrm>
            <a:off x="6516216" y="1772816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(5,c)</a:t>
            </a:r>
            <a:endParaRPr lang="es-ES" sz="2400" dirty="0"/>
          </a:p>
        </p:txBody>
      </p:sp>
      <p:sp>
        <p:nvSpPr>
          <p:cNvPr id="62" name="CuadroTexto 61"/>
          <p:cNvSpPr txBox="1"/>
          <p:nvPr/>
        </p:nvSpPr>
        <p:spPr>
          <a:xfrm>
            <a:off x="1187624" y="4811087"/>
            <a:ext cx="5904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La longitud del camino mas corto es 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3" name="CuadroTexto 62"/>
          <p:cNvSpPr txBox="1"/>
          <p:nvPr/>
        </p:nvSpPr>
        <p:spPr>
          <a:xfrm>
            <a:off x="2145644" y="5373216"/>
            <a:ext cx="372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a, b, </a:t>
            </a:r>
            <a:r>
              <a:rPr lang="es-ES" sz="2800" b="1" i="1" dirty="0">
                <a:latin typeface="Times New Roman"/>
                <a:cs typeface="Times New Roman"/>
              </a:rPr>
              <a:t>c</a:t>
            </a:r>
            <a:r>
              <a:rPr lang="es-ES" sz="2800" b="1" i="1" dirty="0" smtClean="0">
                <a:latin typeface="Times New Roman"/>
                <a:cs typeface="Times New Roman"/>
              </a:rPr>
              <a:t>, z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2095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4" grpId="0"/>
      <p:bldP spid="55" grpId="0"/>
      <p:bldP spid="56" grpId="0"/>
      <p:bldP spid="57" grpId="0"/>
      <p:bldP spid="59" grpId="0"/>
      <p:bldP spid="61" grpId="0"/>
      <p:bldP spid="62" grpId="0"/>
      <p:bldP spid="6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683568" y="404664"/>
            <a:ext cx="5400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latin typeface="Arial"/>
                <a:cs typeface="Arial"/>
              </a:rPr>
              <a:t>ALGORITMO DIJKSTRA</a:t>
            </a:r>
            <a:endParaRPr lang="es-ES" sz="3200" dirty="0">
              <a:latin typeface="Arial"/>
              <a:cs typeface="Arial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413647" y="1311151"/>
            <a:ext cx="1782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ENTRADA: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2376264" y="1268760"/>
            <a:ext cx="7308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Un grafo conexo, cuyas aristas tienen pesos (positivos) asignados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2411760" y="2175247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Los vértices del grafo desde 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  hasta   </a:t>
            </a:r>
            <a:r>
              <a:rPr lang="es-ES" sz="2400" b="1" i="1" dirty="0" smtClean="0">
                <a:latin typeface="Times New Roman"/>
                <a:cs typeface="Times New Roman"/>
              </a:rPr>
              <a:t>z</a:t>
            </a:r>
            <a:endParaRPr lang="es-ES" sz="2400" b="1" dirty="0">
              <a:latin typeface="Times New Roman"/>
              <a:cs typeface="Times New Roman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395536" y="2780928"/>
            <a:ext cx="1512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SALIDA: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2267744" y="2780928"/>
            <a:ext cx="705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  la longitud de la ruta mas corta desde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 hasta </a:t>
            </a:r>
            <a:r>
              <a:rPr lang="es-ES" sz="2400" b="1" i="1" dirty="0" smtClean="0">
                <a:latin typeface="Times New Roman"/>
                <a:cs typeface="Times New Roman"/>
              </a:rPr>
              <a:t>z</a:t>
            </a:r>
            <a:endParaRPr lang="es-ES" sz="2400" b="1" dirty="0">
              <a:latin typeface="Times New Roman"/>
              <a:cs typeface="Times New Roman"/>
            </a:endParaRPr>
          </a:p>
        </p:txBody>
      </p:sp>
      <p:cxnSp>
        <p:nvCxnSpPr>
          <p:cNvPr id="35" name="Conector recto 34"/>
          <p:cNvCxnSpPr/>
          <p:nvPr/>
        </p:nvCxnSpPr>
        <p:spPr>
          <a:xfrm>
            <a:off x="3275856" y="4178697"/>
            <a:ext cx="201622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/>
          <p:cNvCxnSpPr/>
          <p:nvPr/>
        </p:nvCxnSpPr>
        <p:spPr>
          <a:xfrm>
            <a:off x="3275856" y="5042793"/>
            <a:ext cx="201622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/>
          <p:cNvCxnSpPr/>
          <p:nvPr/>
        </p:nvCxnSpPr>
        <p:spPr>
          <a:xfrm>
            <a:off x="3275856" y="5906889"/>
            <a:ext cx="201622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/>
          <p:cNvCxnSpPr/>
          <p:nvPr/>
        </p:nvCxnSpPr>
        <p:spPr>
          <a:xfrm>
            <a:off x="3275856" y="4178697"/>
            <a:ext cx="0" cy="172819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/>
          <p:cNvCxnSpPr/>
          <p:nvPr/>
        </p:nvCxnSpPr>
        <p:spPr>
          <a:xfrm>
            <a:off x="5292080" y="4178697"/>
            <a:ext cx="0" cy="172819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/>
          <p:cNvCxnSpPr/>
          <p:nvPr/>
        </p:nvCxnSpPr>
        <p:spPr>
          <a:xfrm>
            <a:off x="3275856" y="4178697"/>
            <a:ext cx="2016224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/>
          <p:cNvCxnSpPr/>
          <p:nvPr/>
        </p:nvCxnSpPr>
        <p:spPr>
          <a:xfrm flipV="1">
            <a:off x="2195736" y="4178697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/>
          <p:cNvCxnSpPr/>
          <p:nvPr/>
        </p:nvCxnSpPr>
        <p:spPr>
          <a:xfrm>
            <a:off x="2195736" y="5042793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/>
          <p:cNvCxnSpPr/>
          <p:nvPr/>
        </p:nvCxnSpPr>
        <p:spPr>
          <a:xfrm flipV="1">
            <a:off x="5292080" y="5042793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/>
          <p:cNvCxnSpPr/>
          <p:nvPr/>
        </p:nvCxnSpPr>
        <p:spPr>
          <a:xfrm>
            <a:off x="5292080" y="4178697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CuadroTexto 44"/>
          <p:cNvSpPr txBox="1"/>
          <p:nvPr/>
        </p:nvSpPr>
        <p:spPr>
          <a:xfrm>
            <a:off x="1835696" y="472514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a</a:t>
            </a:r>
            <a:endParaRPr lang="es-ES" sz="2400" dirty="0"/>
          </a:p>
        </p:txBody>
      </p:sp>
      <p:sp>
        <p:nvSpPr>
          <p:cNvPr id="46" name="CuadroTexto 45"/>
          <p:cNvSpPr txBox="1"/>
          <p:nvPr/>
        </p:nvSpPr>
        <p:spPr>
          <a:xfrm>
            <a:off x="3131840" y="371703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b</a:t>
            </a:r>
          </a:p>
        </p:txBody>
      </p:sp>
      <p:sp>
        <p:nvSpPr>
          <p:cNvPr id="47" name="CuadroTexto 46"/>
          <p:cNvSpPr txBox="1"/>
          <p:nvPr/>
        </p:nvSpPr>
        <p:spPr>
          <a:xfrm>
            <a:off x="5076056" y="371703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c</a:t>
            </a:r>
            <a:endParaRPr lang="es-ES" sz="2400" dirty="0"/>
          </a:p>
        </p:txBody>
      </p:sp>
      <p:sp>
        <p:nvSpPr>
          <p:cNvPr id="48" name="CuadroTexto 47"/>
          <p:cNvSpPr txBox="1"/>
          <p:nvPr/>
        </p:nvSpPr>
        <p:spPr>
          <a:xfrm>
            <a:off x="2987824" y="472514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d</a:t>
            </a:r>
          </a:p>
        </p:txBody>
      </p:sp>
      <p:sp>
        <p:nvSpPr>
          <p:cNvPr id="49" name="CuadroTexto 48"/>
          <p:cNvSpPr txBox="1"/>
          <p:nvPr/>
        </p:nvSpPr>
        <p:spPr>
          <a:xfrm>
            <a:off x="3131840" y="583488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f</a:t>
            </a:r>
            <a:endParaRPr lang="es-ES" sz="2400" dirty="0"/>
          </a:p>
        </p:txBody>
      </p:sp>
      <p:sp>
        <p:nvSpPr>
          <p:cNvPr id="50" name="CuadroTexto 49"/>
          <p:cNvSpPr txBox="1"/>
          <p:nvPr/>
        </p:nvSpPr>
        <p:spPr>
          <a:xfrm>
            <a:off x="5148064" y="583488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g</a:t>
            </a:r>
          </a:p>
        </p:txBody>
      </p:sp>
      <p:sp>
        <p:nvSpPr>
          <p:cNvPr id="51" name="CuadroTexto 50"/>
          <p:cNvSpPr txBox="1"/>
          <p:nvPr/>
        </p:nvSpPr>
        <p:spPr>
          <a:xfrm>
            <a:off x="5300464" y="468275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e</a:t>
            </a:r>
            <a:endParaRPr lang="es-ES" sz="2400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372200" y="468275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z</a:t>
            </a:r>
          </a:p>
        </p:txBody>
      </p:sp>
      <p:sp>
        <p:nvSpPr>
          <p:cNvPr id="53" name="CuadroTexto 52"/>
          <p:cNvSpPr txBox="1"/>
          <p:nvPr/>
        </p:nvSpPr>
        <p:spPr>
          <a:xfrm>
            <a:off x="2483768" y="417869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2987824" y="436510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</a:p>
        </p:txBody>
      </p:sp>
      <p:sp>
        <p:nvSpPr>
          <p:cNvPr id="55" name="CuadroTexto 54"/>
          <p:cNvSpPr txBox="1"/>
          <p:nvPr/>
        </p:nvSpPr>
        <p:spPr>
          <a:xfrm>
            <a:off x="4067944" y="374664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</a:p>
        </p:txBody>
      </p:sp>
      <p:sp>
        <p:nvSpPr>
          <p:cNvPr id="56" name="CuadroTexto 55"/>
          <p:cNvSpPr txBox="1"/>
          <p:nvPr/>
        </p:nvSpPr>
        <p:spPr>
          <a:xfrm>
            <a:off x="2483768" y="537321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1</a:t>
            </a:r>
            <a:endParaRPr lang="es-ES" sz="2400" dirty="0"/>
          </a:p>
        </p:txBody>
      </p:sp>
      <p:sp>
        <p:nvSpPr>
          <p:cNvPr id="57" name="CuadroTexto 56"/>
          <p:cNvSpPr txBox="1"/>
          <p:nvPr/>
        </p:nvSpPr>
        <p:spPr>
          <a:xfrm>
            <a:off x="5796136" y="422108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1</a:t>
            </a:r>
            <a:endParaRPr lang="es-ES" sz="2400" dirty="0"/>
          </a:p>
        </p:txBody>
      </p:sp>
      <p:sp>
        <p:nvSpPr>
          <p:cNvPr id="58" name="CuadroTexto 57"/>
          <p:cNvSpPr txBox="1"/>
          <p:nvPr/>
        </p:nvSpPr>
        <p:spPr>
          <a:xfrm>
            <a:off x="4139952" y="417869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4</a:t>
            </a:r>
            <a:endParaRPr lang="es-ES" sz="2400" dirty="0"/>
          </a:p>
        </p:txBody>
      </p:sp>
      <p:sp>
        <p:nvSpPr>
          <p:cNvPr id="59" name="CuadroTexto 58"/>
          <p:cNvSpPr txBox="1"/>
          <p:nvPr/>
        </p:nvSpPr>
        <p:spPr>
          <a:xfrm>
            <a:off x="4139952" y="465313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4</a:t>
            </a:r>
            <a:endParaRPr lang="es-ES" sz="2400" dirty="0"/>
          </a:p>
        </p:txBody>
      </p:sp>
      <p:sp>
        <p:nvSpPr>
          <p:cNvPr id="60" name="CuadroTexto 59"/>
          <p:cNvSpPr txBox="1"/>
          <p:nvPr/>
        </p:nvSpPr>
        <p:spPr>
          <a:xfrm>
            <a:off x="4139952" y="547484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5</a:t>
            </a:r>
          </a:p>
        </p:txBody>
      </p:sp>
      <p:sp>
        <p:nvSpPr>
          <p:cNvPr id="61" name="CuadroTexto 60"/>
          <p:cNvSpPr txBox="1"/>
          <p:nvPr/>
        </p:nvSpPr>
        <p:spPr>
          <a:xfrm>
            <a:off x="5292080" y="432271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3</a:t>
            </a:r>
          </a:p>
        </p:txBody>
      </p:sp>
      <p:sp>
        <p:nvSpPr>
          <p:cNvPr id="62" name="CuadroTexto 61"/>
          <p:cNvSpPr txBox="1"/>
          <p:nvPr/>
        </p:nvSpPr>
        <p:spPr>
          <a:xfrm>
            <a:off x="5292080" y="518680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7</a:t>
            </a:r>
            <a:endParaRPr lang="es-ES" sz="2400" dirty="0"/>
          </a:p>
        </p:txBody>
      </p:sp>
      <p:sp>
        <p:nvSpPr>
          <p:cNvPr id="63" name="CuadroTexto 62"/>
          <p:cNvSpPr txBox="1"/>
          <p:nvPr/>
        </p:nvSpPr>
        <p:spPr>
          <a:xfrm>
            <a:off x="5796136" y="533920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6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2987824" y="515719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3</a:t>
            </a:r>
            <a:endParaRPr lang="es-ES" sz="2400" dirty="0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>
          <a:xfrm>
            <a:off x="6552000" y="6357600"/>
            <a:ext cx="2133600" cy="365125"/>
          </a:xfrm>
        </p:spPr>
        <p:txBody>
          <a:bodyPr/>
          <a:lstStyle/>
          <a:p>
            <a:fld id="{A0F457E3-388E-45D4-8A1D-2C4BABBDFFEA}" type="slidenum">
              <a:rPr lang="es-ES" smtClean="0"/>
              <a:pPr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4103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0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683568" y="35332"/>
            <a:ext cx="5400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/>
              <a:t>ALGORITMO DIJKSTRA</a:t>
            </a:r>
            <a:endParaRPr lang="es-ES" sz="3200" dirty="0"/>
          </a:p>
        </p:txBody>
      </p:sp>
      <p:sp>
        <p:nvSpPr>
          <p:cNvPr id="6" name="CuadroTexto 5"/>
          <p:cNvSpPr txBox="1"/>
          <p:nvPr/>
        </p:nvSpPr>
        <p:spPr>
          <a:xfrm>
            <a:off x="395536" y="611396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ENTRADA: </a:t>
            </a:r>
            <a:endParaRPr lang="es-ES" dirty="0"/>
          </a:p>
        </p:txBody>
      </p:sp>
      <p:sp>
        <p:nvSpPr>
          <p:cNvPr id="7" name="CuadroTexto 6"/>
          <p:cNvSpPr txBox="1"/>
          <p:nvPr/>
        </p:nvSpPr>
        <p:spPr>
          <a:xfrm>
            <a:off x="1547664" y="611396"/>
            <a:ext cx="705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Un grafo conexo, cuyas aristas tienen pesos (positivos) asignados</a:t>
            </a:r>
            <a:endParaRPr lang="es-ES" dirty="0"/>
          </a:p>
        </p:txBody>
      </p:sp>
      <p:sp>
        <p:nvSpPr>
          <p:cNvPr id="8" name="CuadroTexto 7"/>
          <p:cNvSpPr txBox="1"/>
          <p:nvPr/>
        </p:nvSpPr>
        <p:spPr>
          <a:xfrm>
            <a:off x="1547664" y="971436"/>
            <a:ext cx="525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Los vértices del grafo desde  </a:t>
            </a:r>
            <a:r>
              <a:rPr lang="es-ES" i="1" dirty="0" smtClean="0"/>
              <a:t>a</a:t>
            </a:r>
            <a:r>
              <a:rPr lang="es-ES" dirty="0" smtClean="0"/>
              <a:t>  hasta   </a:t>
            </a:r>
            <a:r>
              <a:rPr lang="es-ES" i="1" dirty="0" smtClean="0"/>
              <a:t>z</a:t>
            </a:r>
            <a:endParaRPr lang="es-ES" dirty="0"/>
          </a:p>
        </p:txBody>
      </p:sp>
      <p:sp>
        <p:nvSpPr>
          <p:cNvPr id="9" name="CuadroTexto 8"/>
          <p:cNvSpPr txBox="1"/>
          <p:nvPr/>
        </p:nvSpPr>
        <p:spPr>
          <a:xfrm>
            <a:off x="395536" y="1259468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SALIDA: </a:t>
            </a:r>
            <a:endParaRPr lang="es-ES" dirty="0"/>
          </a:p>
        </p:txBody>
      </p:sp>
      <p:sp>
        <p:nvSpPr>
          <p:cNvPr id="10" name="CuadroTexto 9"/>
          <p:cNvSpPr txBox="1"/>
          <p:nvPr/>
        </p:nvSpPr>
        <p:spPr>
          <a:xfrm>
            <a:off x="1547664" y="1322184"/>
            <a:ext cx="705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L(</a:t>
            </a:r>
            <a:r>
              <a:rPr lang="es-ES" i="1" dirty="0"/>
              <a:t>z</a:t>
            </a:r>
            <a:r>
              <a:rPr lang="es-ES" dirty="0" smtClean="0"/>
              <a:t>)   la longitud de la ruta mas corta desde </a:t>
            </a:r>
            <a:r>
              <a:rPr lang="es-ES" i="1" dirty="0" smtClean="0"/>
              <a:t>a</a:t>
            </a:r>
            <a:r>
              <a:rPr lang="es-ES" dirty="0" smtClean="0"/>
              <a:t> hasta </a:t>
            </a:r>
            <a:r>
              <a:rPr lang="es-ES" i="1" dirty="0" smtClean="0"/>
              <a:t>z</a:t>
            </a:r>
            <a:endParaRPr lang="es-ES" dirty="0"/>
          </a:p>
        </p:txBody>
      </p:sp>
      <p:sp>
        <p:nvSpPr>
          <p:cNvPr id="11" name="CuadroTexto 10"/>
          <p:cNvSpPr txBox="1"/>
          <p:nvPr/>
        </p:nvSpPr>
        <p:spPr>
          <a:xfrm>
            <a:off x="683568" y="1763524"/>
            <a:ext cx="554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1.  </a:t>
            </a:r>
            <a:r>
              <a:rPr lang="es-ES" b="1" dirty="0" err="1"/>
              <a:t>p</a:t>
            </a:r>
            <a:r>
              <a:rPr lang="es-ES" b="1" dirty="0" err="1" smtClean="0"/>
              <a:t>rocedure</a:t>
            </a:r>
            <a:r>
              <a:rPr lang="es-ES" b="1" dirty="0" smtClean="0"/>
              <a:t> </a:t>
            </a:r>
            <a:r>
              <a:rPr lang="es-ES" dirty="0" smtClean="0"/>
              <a:t>  </a:t>
            </a:r>
            <a:r>
              <a:rPr lang="es-ES" dirty="0" err="1" smtClean="0"/>
              <a:t>dijkstra</a:t>
            </a:r>
            <a:r>
              <a:rPr lang="es-ES" dirty="0" smtClean="0"/>
              <a:t>  (</a:t>
            </a:r>
            <a:r>
              <a:rPr lang="es-ES" i="1" dirty="0" smtClean="0"/>
              <a:t>w, a, z, L</a:t>
            </a:r>
            <a:r>
              <a:rPr lang="es-ES" dirty="0" smtClean="0"/>
              <a:t>)</a:t>
            </a:r>
            <a:endParaRPr lang="es-ES" b="1" dirty="0"/>
          </a:p>
        </p:txBody>
      </p:sp>
      <p:sp>
        <p:nvSpPr>
          <p:cNvPr id="12" name="CuadroTexto 11"/>
          <p:cNvSpPr txBox="1"/>
          <p:nvPr/>
        </p:nvSpPr>
        <p:spPr>
          <a:xfrm>
            <a:off x="683568" y="2114272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2. L(</a:t>
            </a:r>
            <a:r>
              <a:rPr lang="es-ES" i="1" dirty="0" smtClean="0"/>
              <a:t>a</a:t>
            </a:r>
            <a:r>
              <a:rPr lang="es-ES" dirty="0" smtClean="0"/>
              <a:t>) : = 0</a:t>
            </a:r>
            <a:endParaRPr lang="es-ES" dirty="0"/>
          </a:p>
        </p:txBody>
      </p:sp>
      <p:sp>
        <p:nvSpPr>
          <p:cNvPr id="13" name="CuadroTexto 12"/>
          <p:cNvSpPr txBox="1"/>
          <p:nvPr/>
        </p:nvSpPr>
        <p:spPr>
          <a:xfrm>
            <a:off x="683568" y="2474312"/>
            <a:ext cx="525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3.  </a:t>
            </a:r>
            <a:r>
              <a:rPr lang="es-ES" b="1" dirty="0" err="1"/>
              <a:t>f</a:t>
            </a:r>
            <a:r>
              <a:rPr lang="es-ES" b="1" dirty="0" err="1" smtClean="0"/>
              <a:t>or</a:t>
            </a:r>
            <a:r>
              <a:rPr lang="es-ES" dirty="0" smtClean="0"/>
              <a:t>    todos los vértices  </a:t>
            </a:r>
            <a:r>
              <a:rPr lang="es-ES" i="1" dirty="0" smtClean="0"/>
              <a:t>x ≠ a   </a:t>
            </a:r>
            <a:r>
              <a:rPr lang="es-ES" b="1" dirty="0" smtClean="0"/>
              <a:t>do</a:t>
            </a:r>
            <a:endParaRPr lang="es-ES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683568" y="2771636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4.  L(</a:t>
            </a:r>
            <a:r>
              <a:rPr lang="es-ES" i="1" dirty="0" smtClean="0"/>
              <a:t>x</a:t>
            </a:r>
            <a:r>
              <a:rPr lang="es-ES" dirty="0" smtClean="0"/>
              <a:t>) = ∞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683568" y="3059668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5.   T := conjunto de todos los vértices</a:t>
            </a:r>
            <a:endParaRPr lang="es-ES" dirty="0"/>
          </a:p>
        </p:txBody>
      </p:sp>
      <p:sp>
        <p:nvSpPr>
          <p:cNvPr id="24" name="CuadroTexto 23"/>
          <p:cNvSpPr txBox="1"/>
          <p:nvPr/>
        </p:nvSpPr>
        <p:spPr>
          <a:xfrm>
            <a:off x="683568" y="3338408"/>
            <a:ext cx="5112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6"/>
            </a:pPr>
            <a:r>
              <a:rPr lang="es-ES" dirty="0" smtClean="0"/>
              <a:t>// T es el conjunto de vértices cuya distancia es mas corta a </a:t>
            </a:r>
            <a:r>
              <a:rPr lang="es-ES" i="1" dirty="0" smtClean="0"/>
              <a:t>a</a:t>
            </a:r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25" name="CuadroTexto 24"/>
          <p:cNvSpPr txBox="1"/>
          <p:nvPr/>
        </p:nvSpPr>
        <p:spPr>
          <a:xfrm>
            <a:off x="683568" y="3925505"/>
            <a:ext cx="511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7.   // no fue determinada</a:t>
            </a:r>
            <a:endParaRPr lang="es-ES" dirty="0"/>
          </a:p>
        </p:txBody>
      </p:sp>
      <p:sp>
        <p:nvSpPr>
          <p:cNvPr id="26" name="CuadroTexto 25"/>
          <p:cNvSpPr txBox="1"/>
          <p:nvPr/>
        </p:nvSpPr>
        <p:spPr>
          <a:xfrm>
            <a:off x="683568" y="4211796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8.  </a:t>
            </a:r>
            <a:r>
              <a:rPr lang="es-ES" b="1" dirty="0" err="1"/>
              <a:t>w</a:t>
            </a:r>
            <a:r>
              <a:rPr lang="es-ES" b="1" dirty="0" err="1" smtClean="0"/>
              <a:t>hile</a:t>
            </a:r>
            <a:r>
              <a:rPr lang="es-ES" dirty="0" smtClean="0"/>
              <a:t>  </a:t>
            </a:r>
            <a:r>
              <a:rPr lang="es-ES" i="1" dirty="0" smtClean="0"/>
              <a:t>z </a:t>
            </a:r>
            <a:r>
              <a:rPr lang="es-ES" i="1" dirty="0" err="1" smtClean="0"/>
              <a:t>ε</a:t>
            </a:r>
            <a:r>
              <a:rPr lang="es-ES" i="1" dirty="0" smtClean="0"/>
              <a:t>  T    </a:t>
            </a:r>
            <a:r>
              <a:rPr lang="es-ES" b="1" dirty="0" smtClean="0"/>
              <a:t>do</a:t>
            </a:r>
            <a:endParaRPr lang="es-ES" dirty="0"/>
          </a:p>
        </p:txBody>
      </p:sp>
      <p:sp>
        <p:nvSpPr>
          <p:cNvPr id="27" name="CuadroTexto 26"/>
          <p:cNvSpPr txBox="1"/>
          <p:nvPr/>
        </p:nvSpPr>
        <p:spPr>
          <a:xfrm>
            <a:off x="683568" y="4499828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9.  </a:t>
            </a:r>
            <a:r>
              <a:rPr lang="es-ES" b="1" dirty="0" err="1" smtClean="0"/>
              <a:t>begin</a:t>
            </a:r>
            <a:endParaRPr lang="es-ES" b="1" dirty="0"/>
          </a:p>
        </p:txBody>
      </p:sp>
      <p:sp>
        <p:nvSpPr>
          <p:cNvPr id="28" name="CuadroTexto 27"/>
          <p:cNvSpPr txBox="1"/>
          <p:nvPr/>
        </p:nvSpPr>
        <p:spPr>
          <a:xfrm>
            <a:off x="611560" y="4787860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10.  elegir </a:t>
            </a:r>
            <a:r>
              <a:rPr lang="es-ES" i="1" dirty="0" smtClean="0"/>
              <a:t>v </a:t>
            </a:r>
            <a:r>
              <a:rPr lang="es-ES" i="1" dirty="0" err="1" smtClean="0"/>
              <a:t>ε</a:t>
            </a:r>
            <a:r>
              <a:rPr lang="es-ES" i="1" dirty="0" smtClean="0"/>
              <a:t>  T   </a:t>
            </a:r>
            <a:r>
              <a:rPr lang="es-ES" dirty="0" smtClean="0"/>
              <a:t>con   L(</a:t>
            </a:r>
            <a:r>
              <a:rPr lang="es-ES" i="1" dirty="0" smtClean="0"/>
              <a:t>v</a:t>
            </a:r>
            <a:r>
              <a:rPr lang="es-ES" dirty="0" smtClean="0"/>
              <a:t>)   mínimo</a:t>
            </a:r>
            <a:endParaRPr lang="es-ES" dirty="0"/>
          </a:p>
        </p:txBody>
      </p:sp>
      <p:sp>
        <p:nvSpPr>
          <p:cNvPr id="30" name="CuadroTexto 29"/>
          <p:cNvSpPr txBox="1"/>
          <p:nvPr/>
        </p:nvSpPr>
        <p:spPr>
          <a:xfrm>
            <a:off x="611560" y="5075892"/>
            <a:ext cx="669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11.   </a:t>
            </a:r>
            <a:r>
              <a:rPr lang="es-ES" i="1" dirty="0" smtClean="0"/>
              <a:t>T</a:t>
            </a:r>
            <a:r>
              <a:rPr lang="es-ES" dirty="0" smtClean="0"/>
              <a:t> := </a:t>
            </a:r>
            <a:r>
              <a:rPr lang="es-ES" i="1" dirty="0" smtClean="0"/>
              <a:t>T </a:t>
            </a:r>
            <a:r>
              <a:rPr lang="mr-IN" i="1" dirty="0" smtClean="0"/>
              <a:t>–</a:t>
            </a:r>
            <a:r>
              <a:rPr lang="es-ES" i="1" dirty="0" smtClean="0"/>
              <a:t> </a:t>
            </a:r>
            <a:r>
              <a:rPr lang="es-ES" dirty="0" smtClean="0"/>
              <a:t>{</a:t>
            </a:r>
            <a:r>
              <a:rPr lang="es-ES" i="1" dirty="0" smtClean="0"/>
              <a:t>v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1" name="CuadroTexto 30"/>
          <p:cNvSpPr txBox="1"/>
          <p:nvPr/>
        </p:nvSpPr>
        <p:spPr>
          <a:xfrm>
            <a:off x="611560" y="5354632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12.  </a:t>
            </a:r>
            <a:r>
              <a:rPr lang="es-ES" b="1" dirty="0" err="1"/>
              <a:t>f</a:t>
            </a:r>
            <a:r>
              <a:rPr lang="es-ES" b="1" dirty="0" err="1" smtClean="0"/>
              <a:t>or</a:t>
            </a:r>
            <a:r>
              <a:rPr lang="es-ES" dirty="0" smtClean="0"/>
              <a:t>   cada   </a:t>
            </a:r>
            <a:r>
              <a:rPr lang="es-ES" i="1" dirty="0" smtClean="0"/>
              <a:t>x </a:t>
            </a:r>
            <a:r>
              <a:rPr lang="es-ES" i="1" dirty="0" err="1" smtClean="0"/>
              <a:t>ε</a:t>
            </a:r>
            <a:r>
              <a:rPr lang="es-ES" i="1" dirty="0" smtClean="0"/>
              <a:t>  T    </a:t>
            </a:r>
            <a:r>
              <a:rPr lang="es-ES" dirty="0" smtClean="0"/>
              <a:t>adyacente a   </a:t>
            </a:r>
            <a:r>
              <a:rPr lang="es-ES" i="1" dirty="0" smtClean="0"/>
              <a:t>v</a:t>
            </a:r>
            <a:r>
              <a:rPr lang="es-ES" dirty="0" smtClean="0"/>
              <a:t>   </a:t>
            </a:r>
            <a:r>
              <a:rPr lang="es-ES" b="1" dirty="0" smtClean="0"/>
              <a:t>do</a:t>
            </a:r>
            <a:endParaRPr lang="es-ES" b="1" dirty="0"/>
          </a:p>
        </p:txBody>
      </p:sp>
      <p:sp>
        <p:nvSpPr>
          <p:cNvPr id="32" name="CuadroTexto 31"/>
          <p:cNvSpPr txBox="1"/>
          <p:nvPr/>
        </p:nvSpPr>
        <p:spPr>
          <a:xfrm>
            <a:off x="611560" y="5642664"/>
            <a:ext cx="468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13.        L(</a:t>
            </a:r>
            <a:r>
              <a:rPr lang="es-ES" i="1" dirty="0" smtClean="0"/>
              <a:t>x</a:t>
            </a:r>
            <a:r>
              <a:rPr lang="es-ES" dirty="0" smtClean="0"/>
              <a:t>) :=  </a:t>
            </a:r>
            <a:r>
              <a:rPr lang="es-ES" dirty="0" err="1" smtClean="0"/>
              <a:t>mín</a:t>
            </a:r>
            <a:r>
              <a:rPr lang="es-ES" dirty="0" smtClean="0"/>
              <a:t> { L(</a:t>
            </a:r>
            <a:r>
              <a:rPr lang="es-ES" i="1" dirty="0" smtClean="0"/>
              <a:t>x</a:t>
            </a:r>
            <a:r>
              <a:rPr lang="es-ES" dirty="0" smtClean="0"/>
              <a:t>), L(</a:t>
            </a:r>
            <a:r>
              <a:rPr lang="es-ES" i="1" dirty="0" smtClean="0"/>
              <a:t>v</a:t>
            </a:r>
            <a:r>
              <a:rPr lang="es-ES" dirty="0" smtClean="0"/>
              <a:t>) + </a:t>
            </a:r>
            <a:r>
              <a:rPr lang="es-ES" i="1" dirty="0" smtClean="0"/>
              <a:t>w(</a:t>
            </a:r>
            <a:r>
              <a:rPr lang="es-ES" i="1" dirty="0" err="1" smtClean="0"/>
              <a:t>v,x</a:t>
            </a:r>
            <a:r>
              <a:rPr lang="es-ES" i="1" dirty="0" smtClean="0"/>
              <a:t>) 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3" name="CuadroTexto 32"/>
          <p:cNvSpPr txBox="1"/>
          <p:nvPr/>
        </p:nvSpPr>
        <p:spPr>
          <a:xfrm>
            <a:off x="611560" y="5939988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14.  </a:t>
            </a:r>
            <a:r>
              <a:rPr lang="es-ES" dirty="0" err="1" smtClean="0"/>
              <a:t>end</a:t>
            </a:r>
            <a:endParaRPr lang="es-ES" dirty="0"/>
          </a:p>
        </p:txBody>
      </p:sp>
      <p:sp>
        <p:nvSpPr>
          <p:cNvPr id="34" name="CuadroTexto 33"/>
          <p:cNvSpPr txBox="1"/>
          <p:nvPr/>
        </p:nvSpPr>
        <p:spPr>
          <a:xfrm>
            <a:off x="611560" y="6228020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15.  </a:t>
            </a:r>
            <a:r>
              <a:rPr lang="es-ES" dirty="0" err="1"/>
              <a:t>e</a:t>
            </a:r>
            <a:r>
              <a:rPr lang="es-ES" dirty="0" err="1" smtClean="0"/>
              <a:t>nd</a:t>
            </a:r>
            <a:r>
              <a:rPr lang="es-ES" dirty="0" smtClean="0"/>
              <a:t>   </a:t>
            </a:r>
            <a:r>
              <a:rPr lang="es-ES" dirty="0" err="1" smtClean="0"/>
              <a:t>dijkstra</a:t>
            </a:r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16</a:t>
            </a:fld>
            <a:endParaRPr lang="es-ES"/>
          </a:p>
        </p:txBody>
      </p:sp>
      <p:cxnSp>
        <p:nvCxnSpPr>
          <p:cNvPr id="42" name="Conector recto 41"/>
          <p:cNvCxnSpPr/>
          <p:nvPr/>
        </p:nvCxnSpPr>
        <p:spPr>
          <a:xfrm>
            <a:off x="5804520" y="3890665"/>
            <a:ext cx="201622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/>
          <p:cNvCxnSpPr/>
          <p:nvPr/>
        </p:nvCxnSpPr>
        <p:spPr>
          <a:xfrm>
            <a:off x="5804520" y="4754761"/>
            <a:ext cx="201622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/>
          <p:cNvCxnSpPr/>
          <p:nvPr/>
        </p:nvCxnSpPr>
        <p:spPr>
          <a:xfrm>
            <a:off x="5804520" y="5618857"/>
            <a:ext cx="201622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/>
          <p:cNvCxnSpPr/>
          <p:nvPr/>
        </p:nvCxnSpPr>
        <p:spPr>
          <a:xfrm>
            <a:off x="5804520" y="3890665"/>
            <a:ext cx="0" cy="172819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/>
          <p:cNvCxnSpPr/>
          <p:nvPr/>
        </p:nvCxnSpPr>
        <p:spPr>
          <a:xfrm>
            <a:off x="7820744" y="3890665"/>
            <a:ext cx="0" cy="172819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/>
          <p:cNvCxnSpPr/>
          <p:nvPr/>
        </p:nvCxnSpPr>
        <p:spPr>
          <a:xfrm>
            <a:off x="5804520" y="3890665"/>
            <a:ext cx="2016224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/>
          <p:cNvCxnSpPr/>
          <p:nvPr/>
        </p:nvCxnSpPr>
        <p:spPr>
          <a:xfrm flipV="1">
            <a:off x="4724400" y="3890665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/>
          <p:cNvCxnSpPr/>
          <p:nvPr/>
        </p:nvCxnSpPr>
        <p:spPr>
          <a:xfrm>
            <a:off x="4724400" y="4754761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/>
          <p:cNvCxnSpPr/>
          <p:nvPr/>
        </p:nvCxnSpPr>
        <p:spPr>
          <a:xfrm flipV="1">
            <a:off x="7820744" y="4754761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/>
          <p:cNvCxnSpPr/>
          <p:nvPr/>
        </p:nvCxnSpPr>
        <p:spPr>
          <a:xfrm>
            <a:off x="7820744" y="3890665"/>
            <a:ext cx="108012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uadroTexto 51"/>
          <p:cNvSpPr txBox="1"/>
          <p:nvPr/>
        </p:nvSpPr>
        <p:spPr>
          <a:xfrm>
            <a:off x="4364360" y="443711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a</a:t>
            </a:r>
            <a:endParaRPr lang="es-ES" sz="2400" dirty="0"/>
          </a:p>
        </p:txBody>
      </p:sp>
      <p:sp>
        <p:nvSpPr>
          <p:cNvPr id="53" name="CuadroTexto 52"/>
          <p:cNvSpPr txBox="1"/>
          <p:nvPr/>
        </p:nvSpPr>
        <p:spPr>
          <a:xfrm>
            <a:off x="5660504" y="342900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b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7604720" y="342900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c</a:t>
            </a:r>
            <a:endParaRPr lang="es-ES" sz="2400" dirty="0"/>
          </a:p>
        </p:txBody>
      </p:sp>
      <p:sp>
        <p:nvSpPr>
          <p:cNvPr id="55" name="CuadroTexto 54"/>
          <p:cNvSpPr txBox="1"/>
          <p:nvPr/>
        </p:nvSpPr>
        <p:spPr>
          <a:xfrm>
            <a:off x="5516488" y="443711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d</a:t>
            </a:r>
          </a:p>
        </p:txBody>
      </p:sp>
      <p:sp>
        <p:nvSpPr>
          <p:cNvPr id="56" name="CuadroTexto 55"/>
          <p:cNvSpPr txBox="1"/>
          <p:nvPr/>
        </p:nvSpPr>
        <p:spPr>
          <a:xfrm>
            <a:off x="5660504" y="554684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f</a:t>
            </a:r>
            <a:endParaRPr lang="es-ES" sz="2400" dirty="0"/>
          </a:p>
        </p:txBody>
      </p:sp>
      <p:sp>
        <p:nvSpPr>
          <p:cNvPr id="57" name="CuadroTexto 56"/>
          <p:cNvSpPr txBox="1"/>
          <p:nvPr/>
        </p:nvSpPr>
        <p:spPr>
          <a:xfrm>
            <a:off x="7676728" y="554684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g</a:t>
            </a:r>
          </a:p>
        </p:txBody>
      </p:sp>
      <p:sp>
        <p:nvSpPr>
          <p:cNvPr id="58" name="CuadroTexto 57"/>
          <p:cNvSpPr txBox="1"/>
          <p:nvPr/>
        </p:nvSpPr>
        <p:spPr>
          <a:xfrm>
            <a:off x="7829128" y="439472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e</a:t>
            </a:r>
            <a:endParaRPr lang="es-ES" sz="2400" dirty="0"/>
          </a:p>
        </p:txBody>
      </p:sp>
      <p:sp>
        <p:nvSpPr>
          <p:cNvPr id="59" name="CuadroTexto 58"/>
          <p:cNvSpPr txBox="1"/>
          <p:nvPr/>
        </p:nvSpPr>
        <p:spPr>
          <a:xfrm>
            <a:off x="8900864" y="42930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z</a:t>
            </a:r>
          </a:p>
        </p:txBody>
      </p:sp>
      <p:sp>
        <p:nvSpPr>
          <p:cNvPr id="60" name="CuadroTexto 59"/>
          <p:cNvSpPr txBox="1"/>
          <p:nvPr/>
        </p:nvSpPr>
        <p:spPr>
          <a:xfrm>
            <a:off x="5012432" y="389066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</a:p>
        </p:txBody>
      </p:sp>
      <p:sp>
        <p:nvSpPr>
          <p:cNvPr id="61" name="CuadroTexto 60"/>
          <p:cNvSpPr txBox="1"/>
          <p:nvPr/>
        </p:nvSpPr>
        <p:spPr>
          <a:xfrm>
            <a:off x="5516488" y="407707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</a:p>
        </p:txBody>
      </p:sp>
      <p:sp>
        <p:nvSpPr>
          <p:cNvPr id="62" name="CuadroTexto 61"/>
          <p:cNvSpPr txBox="1"/>
          <p:nvPr/>
        </p:nvSpPr>
        <p:spPr>
          <a:xfrm>
            <a:off x="6596608" y="345861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</a:t>
            </a:r>
          </a:p>
        </p:txBody>
      </p:sp>
      <p:sp>
        <p:nvSpPr>
          <p:cNvPr id="63" name="CuadroTexto 62"/>
          <p:cNvSpPr txBox="1"/>
          <p:nvPr/>
        </p:nvSpPr>
        <p:spPr>
          <a:xfrm>
            <a:off x="5012432" y="508518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1</a:t>
            </a:r>
            <a:endParaRPr lang="es-ES" sz="2400" dirty="0"/>
          </a:p>
        </p:txBody>
      </p:sp>
      <p:sp>
        <p:nvSpPr>
          <p:cNvPr id="64" name="CuadroTexto 63"/>
          <p:cNvSpPr txBox="1"/>
          <p:nvPr/>
        </p:nvSpPr>
        <p:spPr>
          <a:xfrm>
            <a:off x="8324800" y="393305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1</a:t>
            </a:r>
            <a:endParaRPr lang="es-ES" sz="2400" dirty="0"/>
          </a:p>
        </p:txBody>
      </p:sp>
      <p:sp>
        <p:nvSpPr>
          <p:cNvPr id="65" name="CuadroTexto 64"/>
          <p:cNvSpPr txBox="1"/>
          <p:nvPr/>
        </p:nvSpPr>
        <p:spPr>
          <a:xfrm>
            <a:off x="6668616" y="389066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4</a:t>
            </a:r>
            <a:endParaRPr lang="es-ES" sz="2400" dirty="0"/>
          </a:p>
        </p:txBody>
      </p:sp>
      <p:sp>
        <p:nvSpPr>
          <p:cNvPr id="66" name="CuadroTexto 65"/>
          <p:cNvSpPr txBox="1"/>
          <p:nvPr/>
        </p:nvSpPr>
        <p:spPr>
          <a:xfrm>
            <a:off x="6668616" y="436510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4</a:t>
            </a:r>
            <a:endParaRPr lang="es-ES" sz="2400" dirty="0"/>
          </a:p>
        </p:txBody>
      </p:sp>
      <p:sp>
        <p:nvSpPr>
          <p:cNvPr id="67" name="CuadroTexto 66"/>
          <p:cNvSpPr txBox="1"/>
          <p:nvPr/>
        </p:nvSpPr>
        <p:spPr>
          <a:xfrm>
            <a:off x="6668616" y="518680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5</a:t>
            </a:r>
          </a:p>
        </p:txBody>
      </p:sp>
      <p:sp>
        <p:nvSpPr>
          <p:cNvPr id="68" name="CuadroTexto 67"/>
          <p:cNvSpPr txBox="1"/>
          <p:nvPr/>
        </p:nvSpPr>
        <p:spPr>
          <a:xfrm>
            <a:off x="7820744" y="403468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3</a:t>
            </a:r>
          </a:p>
        </p:txBody>
      </p:sp>
      <p:sp>
        <p:nvSpPr>
          <p:cNvPr id="69" name="CuadroTexto 68"/>
          <p:cNvSpPr txBox="1"/>
          <p:nvPr/>
        </p:nvSpPr>
        <p:spPr>
          <a:xfrm>
            <a:off x="7820744" y="489877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7</a:t>
            </a:r>
            <a:endParaRPr lang="es-ES" sz="2400" dirty="0"/>
          </a:p>
        </p:txBody>
      </p:sp>
      <p:sp>
        <p:nvSpPr>
          <p:cNvPr id="70" name="CuadroTexto 69"/>
          <p:cNvSpPr txBox="1"/>
          <p:nvPr/>
        </p:nvSpPr>
        <p:spPr>
          <a:xfrm>
            <a:off x="8324800" y="505117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6</a:t>
            </a:r>
          </a:p>
        </p:txBody>
      </p:sp>
      <p:sp>
        <p:nvSpPr>
          <p:cNvPr id="71" name="CuadroTexto 70"/>
          <p:cNvSpPr txBox="1"/>
          <p:nvPr/>
        </p:nvSpPr>
        <p:spPr>
          <a:xfrm>
            <a:off x="5516488" y="486916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3</a:t>
            </a:r>
            <a:endParaRPr lang="es-ES" sz="2400" dirty="0"/>
          </a:p>
        </p:txBody>
      </p:sp>
      <p:sp>
        <p:nvSpPr>
          <p:cNvPr id="72" name="Marcador de número de diapositiva 2"/>
          <p:cNvSpPr txBox="1">
            <a:spLocks/>
          </p:cNvSpPr>
          <p:nvPr/>
        </p:nvSpPr>
        <p:spPr>
          <a:xfrm>
            <a:off x="6705600" y="570827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F457E3-388E-45D4-8A1D-2C4BABBDFFEA}" type="slidenum">
              <a:rPr lang="es-ES" smtClean="0"/>
              <a:pPr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137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23" grpId="0"/>
      <p:bldP spid="24" grpId="0"/>
      <p:bldP spid="25" grpId="0"/>
      <p:bldP spid="26" grpId="0"/>
      <p:bldP spid="27" grpId="0"/>
      <p:bldP spid="28" grpId="0"/>
      <p:bldP spid="30" grpId="0"/>
      <p:bldP spid="31" grpId="0"/>
      <p:bldP spid="32" grpId="0"/>
      <p:bldP spid="33" grpId="0"/>
      <p:bldP spid="3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Elipse 72"/>
          <p:cNvSpPr/>
          <p:nvPr/>
        </p:nvSpPr>
        <p:spPr>
          <a:xfrm>
            <a:off x="1187624" y="249289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755576" y="188640"/>
            <a:ext cx="756084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Determine la longitud mínima de los caminos </a:t>
            </a:r>
          </a:p>
          <a:p>
            <a:endParaRPr lang="es-ES" sz="2400" dirty="0">
              <a:latin typeface="Arial"/>
              <a:cs typeface="Arial"/>
            </a:endParaRPr>
          </a:p>
          <a:p>
            <a:r>
              <a:rPr lang="es-ES" sz="2400" dirty="0">
                <a:latin typeface="Arial"/>
                <a:cs typeface="Arial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mr-IN" sz="2400" dirty="0" smtClean="0">
                <a:latin typeface="Arial"/>
                <a:cs typeface="Arial"/>
              </a:rPr>
              <a:t>–</a:t>
            </a:r>
            <a:r>
              <a:rPr lang="es-ES" sz="2400" dirty="0" smtClean="0">
                <a:latin typeface="Arial"/>
                <a:cs typeface="Arial"/>
              </a:rPr>
              <a:t> f;       a </a:t>
            </a:r>
            <a:r>
              <a:rPr lang="mr-IN" sz="2400" dirty="0" smtClean="0">
                <a:latin typeface="Arial"/>
                <a:cs typeface="Arial"/>
              </a:rPr>
              <a:t>–</a:t>
            </a:r>
            <a:r>
              <a:rPr lang="es-ES" sz="2400" dirty="0" smtClean="0">
                <a:latin typeface="Arial"/>
                <a:cs typeface="Arial"/>
              </a:rPr>
              <a:t> g;         a </a:t>
            </a:r>
            <a:r>
              <a:rPr lang="mr-IN" sz="2400" dirty="0" smtClean="0">
                <a:latin typeface="Arial"/>
                <a:cs typeface="Arial"/>
              </a:rPr>
              <a:t>–</a:t>
            </a:r>
            <a:r>
              <a:rPr lang="es-ES" sz="2400" dirty="0" smtClean="0">
                <a:latin typeface="Arial"/>
                <a:cs typeface="Arial"/>
              </a:rPr>
              <a:t> z ;         b </a:t>
            </a:r>
            <a:r>
              <a:rPr lang="mr-IN" sz="2400" dirty="0" smtClean="0">
                <a:latin typeface="Arial"/>
                <a:cs typeface="Arial"/>
              </a:rPr>
              <a:t>–</a:t>
            </a:r>
            <a:r>
              <a:rPr lang="es-ES" sz="2400" dirty="0" smtClean="0">
                <a:latin typeface="Arial"/>
                <a:cs typeface="Arial"/>
              </a:rPr>
              <a:t> j ;            h - d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3" name="Conector recto 2"/>
          <p:cNvCxnSpPr/>
          <p:nvPr/>
        </p:nvCxnSpPr>
        <p:spPr>
          <a:xfrm>
            <a:off x="2915816" y="202077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/>
          <p:cNvCxnSpPr/>
          <p:nvPr/>
        </p:nvCxnSpPr>
        <p:spPr>
          <a:xfrm>
            <a:off x="2915816" y="2884874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>
            <a:off x="2915816" y="3748970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2915816" y="2020778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>
            <a:off x="2915816" y="2884874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4355976" y="2020778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4355976" y="2884874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4355976" y="202077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4355976" y="2884874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>
            <a:off x="4355976" y="3748970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5796136" y="2020778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5796136" y="2884874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5796136" y="2884874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1475656" y="2884874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 flipV="1">
            <a:off x="1475656" y="2020778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/>
          <p:nvPr/>
        </p:nvCxnSpPr>
        <p:spPr>
          <a:xfrm>
            <a:off x="1475656" y="2884874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>
            <a:off x="5796136" y="2020778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/>
          <p:cNvCxnSpPr/>
          <p:nvPr/>
        </p:nvCxnSpPr>
        <p:spPr>
          <a:xfrm flipV="1">
            <a:off x="5796136" y="2884874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/>
          <p:cNvCxnSpPr/>
          <p:nvPr/>
        </p:nvCxnSpPr>
        <p:spPr>
          <a:xfrm>
            <a:off x="2915816" y="2020778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/>
          <p:cNvCxnSpPr/>
          <p:nvPr/>
        </p:nvCxnSpPr>
        <p:spPr>
          <a:xfrm>
            <a:off x="4355976" y="2020778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/>
          <p:cNvCxnSpPr/>
          <p:nvPr/>
        </p:nvCxnSpPr>
        <p:spPr>
          <a:xfrm>
            <a:off x="4355976" y="2884874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/>
          <p:cNvCxnSpPr/>
          <p:nvPr/>
        </p:nvCxnSpPr>
        <p:spPr>
          <a:xfrm flipH="1">
            <a:off x="2915816" y="2884874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CuadroTexto 37"/>
          <p:cNvSpPr txBox="1"/>
          <p:nvPr/>
        </p:nvSpPr>
        <p:spPr>
          <a:xfrm>
            <a:off x="1115616" y="266885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a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9" name="CuadroTexto 38"/>
          <p:cNvSpPr txBox="1"/>
          <p:nvPr/>
        </p:nvSpPr>
        <p:spPr>
          <a:xfrm>
            <a:off x="2771800" y="1556792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b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2771800" y="3687415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h</a:t>
            </a:r>
          </a:p>
        </p:txBody>
      </p:sp>
      <p:sp>
        <p:nvSpPr>
          <p:cNvPr id="41" name="CuadroTexto 40"/>
          <p:cNvSpPr txBox="1"/>
          <p:nvPr/>
        </p:nvSpPr>
        <p:spPr>
          <a:xfrm>
            <a:off x="4211960" y="1556792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c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4211960" y="3645024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i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3" name="CuadroTexto 42"/>
          <p:cNvSpPr txBox="1"/>
          <p:nvPr/>
        </p:nvSpPr>
        <p:spPr>
          <a:xfrm>
            <a:off x="5652120" y="1556792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4" name="CuadroTexto 43"/>
          <p:cNvSpPr txBox="1"/>
          <p:nvPr/>
        </p:nvSpPr>
        <p:spPr>
          <a:xfrm>
            <a:off x="5652120" y="3687415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j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5" name="CuadroTexto 44"/>
          <p:cNvSpPr txBox="1"/>
          <p:nvPr/>
        </p:nvSpPr>
        <p:spPr>
          <a:xfrm>
            <a:off x="2915816" y="278092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e</a:t>
            </a:r>
          </a:p>
        </p:txBody>
      </p:sp>
      <p:sp>
        <p:nvSpPr>
          <p:cNvPr id="46" name="CuadroTexto 45"/>
          <p:cNvSpPr txBox="1"/>
          <p:nvPr/>
        </p:nvSpPr>
        <p:spPr>
          <a:xfrm>
            <a:off x="4355976" y="242088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f</a:t>
            </a:r>
          </a:p>
        </p:txBody>
      </p:sp>
      <p:sp>
        <p:nvSpPr>
          <p:cNvPr id="47" name="CuadroTexto 46"/>
          <p:cNvSpPr txBox="1"/>
          <p:nvPr/>
        </p:nvSpPr>
        <p:spPr>
          <a:xfrm>
            <a:off x="5796136" y="278092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g</a:t>
            </a:r>
          </a:p>
        </p:txBody>
      </p:sp>
      <p:sp>
        <p:nvSpPr>
          <p:cNvPr id="48" name="CuadroTexto 47"/>
          <p:cNvSpPr txBox="1"/>
          <p:nvPr/>
        </p:nvSpPr>
        <p:spPr>
          <a:xfrm>
            <a:off x="7236296" y="270892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z</a:t>
            </a:r>
          </a:p>
        </p:txBody>
      </p:sp>
      <p:sp>
        <p:nvSpPr>
          <p:cNvPr id="49" name="CuadroTexto 48"/>
          <p:cNvSpPr txBox="1"/>
          <p:nvPr/>
        </p:nvSpPr>
        <p:spPr>
          <a:xfrm>
            <a:off x="2267744" y="245282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2555776" y="223680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707904" y="318335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2" name="CuadroTexto 51"/>
          <p:cNvSpPr txBox="1"/>
          <p:nvPr/>
        </p:nvSpPr>
        <p:spPr>
          <a:xfrm>
            <a:off x="6516216" y="3183359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3" name="CuadroTexto 52"/>
          <p:cNvSpPr txBox="1"/>
          <p:nvPr/>
        </p:nvSpPr>
        <p:spPr>
          <a:xfrm>
            <a:off x="2051720" y="198884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4932040" y="158873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5" name="CuadroTexto 54"/>
          <p:cNvSpPr txBox="1"/>
          <p:nvPr/>
        </p:nvSpPr>
        <p:spPr>
          <a:xfrm>
            <a:off x="5076056" y="295688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6" name="CuadroTexto 55"/>
          <p:cNvSpPr txBox="1"/>
          <p:nvPr/>
        </p:nvSpPr>
        <p:spPr>
          <a:xfrm>
            <a:off x="2051720" y="332737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3491880" y="245282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4860032" y="245282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9" name="CuadroTexto 58"/>
          <p:cNvSpPr txBox="1"/>
          <p:nvPr/>
        </p:nvSpPr>
        <p:spPr>
          <a:xfrm>
            <a:off x="5436096" y="303934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0" name="CuadroTexto 59"/>
          <p:cNvSpPr txBox="1"/>
          <p:nvPr/>
        </p:nvSpPr>
        <p:spPr>
          <a:xfrm>
            <a:off x="4355976" y="310089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1" name="CuadroTexto 60"/>
          <p:cNvSpPr txBox="1"/>
          <p:nvPr/>
        </p:nvSpPr>
        <p:spPr>
          <a:xfrm>
            <a:off x="3563888" y="158873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2" name="CuadroTexto 61"/>
          <p:cNvSpPr txBox="1"/>
          <p:nvPr/>
        </p:nvSpPr>
        <p:spPr>
          <a:xfrm>
            <a:off x="3995936" y="216479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3" name="CuadroTexto 62"/>
          <p:cNvSpPr txBox="1"/>
          <p:nvPr/>
        </p:nvSpPr>
        <p:spPr>
          <a:xfrm>
            <a:off x="6516216" y="206084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3563888" y="368741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5" name="CuadroTexto 64"/>
          <p:cNvSpPr txBox="1"/>
          <p:nvPr/>
        </p:nvSpPr>
        <p:spPr>
          <a:xfrm>
            <a:off x="4932040" y="368741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6156176" y="242088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7" name="CuadroTexto 66"/>
          <p:cNvSpPr txBox="1"/>
          <p:nvPr/>
        </p:nvSpPr>
        <p:spPr>
          <a:xfrm>
            <a:off x="5076056" y="213285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8" name="CuadroTexto 67"/>
          <p:cNvSpPr txBox="1"/>
          <p:nvPr/>
        </p:nvSpPr>
        <p:spPr>
          <a:xfrm>
            <a:off x="5436096" y="221531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69" name="CuadroTexto 68"/>
          <p:cNvSpPr txBox="1"/>
          <p:nvPr/>
        </p:nvSpPr>
        <p:spPr>
          <a:xfrm>
            <a:off x="2555776" y="302889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17</a:t>
            </a:fld>
            <a:endParaRPr lang="es-ES"/>
          </a:p>
        </p:txBody>
      </p:sp>
      <p:sp>
        <p:nvSpPr>
          <p:cNvPr id="70" name="CuadroTexto 69"/>
          <p:cNvSpPr txBox="1"/>
          <p:nvPr/>
        </p:nvSpPr>
        <p:spPr>
          <a:xfrm>
            <a:off x="107504" y="5559623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71" name="CuadroTexto 70"/>
          <p:cNvSpPr txBox="1"/>
          <p:nvPr/>
        </p:nvSpPr>
        <p:spPr>
          <a:xfrm>
            <a:off x="1547664" y="5559623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b="1" dirty="0">
                <a:latin typeface="Times New Roman"/>
                <a:cs typeface="Times New Roman"/>
              </a:rPr>
              <a:t>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1 } = 1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2" name="CuadroTexto 71"/>
          <p:cNvSpPr txBox="1"/>
          <p:nvPr/>
        </p:nvSpPr>
        <p:spPr>
          <a:xfrm>
            <a:off x="395536" y="4509120"/>
            <a:ext cx="7992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Determinamos la longitud mínima del camino  a </a:t>
            </a:r>
            <a:r>
              <a:rPr lang="mr-IN" sz="2400" dirty="0" smtClean="0">
                <a:latin typeface="Arial"/>
                <a:cs typeface="Arial"/>
              </a:rPr>
              <a:t>–</a:t>
            </a:r>
            <a:r>
              <a:rPr lang="es-ES" sz="2400" dirty="0" smtClean="0">
                <a:latin typeface="Arial"/>
                <a:cs typeface="Arial"/>
              </a:rPr>
              <a:t> z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5" name="CuadroTexto 74"/>
          <p:cNvSpPr txBox="1"/>
          <p:nvPr/>
        </p:nvSpPr>
        <p:spPr>
          <a:xfrm>
            <a:off x="1115616" y="3039343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0)</a:t>
            </a:r>
            <a:endParaRPr lang="es-ES" sz="2400" dirty="0"/>
          </a:p>
        </p:txBody>
      </p:sp>
      <p:sp>
        <p:nvSpPr>
          <p:cNvPr id="8" name="CuadroTexto 7"/>
          <p:cNvSpPr txBox="1"/>
          <p:nvPr/>
        </p:nvSpPr>
        <p:spPr>
          <a:xfrm>
            <a:off x="7452320" y="2823319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6" name="CuadroTexto 75"/>
          <p:cNvSpPr txBox="1"/>
          <p:nvPr/>
        </p:nvSpPr>
        <p:spPr>
          <a:xfrm>
            <a:off x="2987824" y="159918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7" name="CuadroTexto 76"/>
          <p:cNvSpPr txBox="1"/>
          <p:nvPr/>
        </p:nvSpPr>
        <p:spPr>
          <a:xfrm>
            <a:off x="3131840" y="2852936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8" name="CuadroTexto 77"/>
          <p:cNvSpPr txBox="1"/>
          <p:nvPr/>
        </p:nvSpPr>
        <p:spPr>
          <a:xfrm>
            <a:off x="2987824" y="375942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9" name="CuadroTexto 78"/>
          <p:cNvSpPr txBox="1"/>
          <p:nvPr/>
        </p:nvSpPr>
        <p:spPr>
          <a:xfrm>
            <a:off x="4427984" y="159918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0" name="CuadroTexto 79"/>
          <p:cNvSpPr txBox="1"/>
          <p:nvPr/>
        </p:nvSpPr>
        <p:spPr>
          <a:xfrm>
            <a:off x="4499992" y="2463279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1" name="CuadroTexto 80"/>
          <p:cNvSpPr txBox="1"/>
          <p:nvPr/>
        </p:nvSpPr>
        <p:spPr>
          <a:xfrm>
            <a:off x="4427984" y="375942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2" name="CuadroTexto 81"/>
          <p:cNvSpPr txBox="1"/>
          <p:nvPr/>
        </p:nvSpPr>
        <p:spPr>
          <a:xfrm>
            <a:off x="5868144" y="159918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3" name="CuadroTexto 82"/>
          <p:cNvSpPr txBox="1"/>
          <p:nvPr/>
        </p:nvSpPr>
        <p:spPr>
          <a:xfrm>
            <a:off x="6012160" y="2852936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4" name="CuadroTexto 83"/>
          <p:cNvSpPr txBox="1"/>
          <p:nvPr/>
        </p:nvSpPr>
        <p:spPr>
          <a:xfrm>
            <a:off x="5868144" y="3759423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4" name="CuadroTexto 73"/>
          <p:cNvSpPr txBox="1"/>
          <p:nvPr/>
        </p:nvSpPr>
        <p:spPr>
          <a:xfrm>
            <a:off x="3635896" y="206084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66470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2" grpId="0"/>
      <p:bldP spid="75" grpId="0"/>
      <p:bldP spid="8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Elipse 142"/>
          <p:cNvSpPr/>
          <p:nvPr/>
        </p:nvSpPr>
        <p:spPr>
          <a:xfrm>
            <a:off x="4067944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8" name="Elipse 137"/>
          <p:cNvSpPr/>
          <p:nvPr/>
        </p:nvSpPr>
        <p:spPr>
          <a:xfrm>
            <a:off x="2555776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3" name="Elipse 132"/>
          <p:cNvSpPr/>
          <p:nvPr/>
        </p:nvSpPr>
        <p:spPr>
          <a:xfrm>
            <a:off x="2555776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18</a:t>
            </a:fld>
            <a:endParaRPr lang="es-ES"/>
          </a:p>
        </p:txBody>
      </p:sp>
      <p:sp>
        <p:nvSpPr>
          <p:cNvPr id="62" name="Elipse 61"/>
          <p:cNvSpPr/>
          <p:nvPr/>
        </p:nvSpPr>
        <p:spPr>
          <a:xfrm>
            <a:off x="1187624" y="1124744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63" name="Conector recto 62"/>
          <p:cNvCxnSpPr/>
          <p:nvPr/>
        </p:nvCxnSpPr>
        <p:spPr>
          <a:xfrm>
            <a:off x="291581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63"/>
          <p:cNvCxnSpPr/>
          <p:nvPr/>
        </p:nvCxnSpPr>
        <p:spPr>
          <a:xfrm>
            <a:off x="291581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/>
          <p:cNvCxnSpPr/>
          <p:nvPr/>
        </p:nvCxnSpPr>
        <p:spPr>
          <a:xfrm>
            <a:off x="291581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/>
          <p:cNvCxnSpPr/>
          <p:nvPr/>
        </p:nvCxnSpPr>
        <p:spPr>
          <a:xfrm>
            <a:off x="291581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/>
          <p:cNvCxnSpPr/>
          <p:nvPr/>
        </p:nvCxnSpPr>
        <p:spPr>
          <a:xfrm>
            <a:off x="291581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/>
          <p:cNvCxnSpPr/>
          <p:nvPr/>
        </p:nvCxnSpPr>
        <p:spPr>
          <a:xfrm>
            <a:off x="435597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68"/>
          <p:cNvCxnSpPr/>
          <p:nvPr/>
        </p:nvCxnSpPr>
        <p:spPr>
          <a:xfrm>
            <a:off x="435597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/>
          <p:cNvCxnSpPr/>
          <p:nvPr/>
        </p:nvCxnSpPr>
        <p:spPr>
          <a:xfrm>
            <a:off x="435597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/>
          <p:cNvCxnSpPr/>
          <p:nvPr/>
        </p:nvCxnSpPr>
        <p:spPr>
          <a:xfrm>
            <a:off x="435597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/>
          <p:cNvCxnSpPr/>
          <p:nvPr/>
        </p:nvCxnSpPr>
        <p:spPr>
          <a:xfrm>
            <a:off x="435597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/>
          <p:cNvCxnSpPr/>
          <p:nvPr/>
        </p:nvCxnSpPr>
        <p:spPr>
          <a:xfrm>
            <a:off x="579613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/>
          <p:nvPr/>
        </p:nvCxnSpPr>
        <p:spPr>
          <a:xfrm>
            <a:off x="579613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/>
          <p:nvPr/>
        </p:nvCxnSpPr>
        <p:spPr>
          <a:xfrm>
            <a:off x="579613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/>
          <p:nvPr/>
        </p:nvCxnSpPr>
        <p:spPr>
          <a:xfrm>
            <a:off x="147565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/>
          <p:nvPr/>
        </p:nvCxnSpPr>
        <p:spPr>
          <a:xfrm flipV="1">
            <a:off x="147565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/>
          <p:nvPr/>
        </p:nvCxnSpPr>
        <p:spPr>
          <a:xfrm>
            <a:off x="147565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/>
          <p:nvPr/>
        </p:nvCxnSpPr>
        <p:spPr>
          <a:xfrm>
            <a:off x="579613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/>
          <p:cNvCxnSpPr/>
          <p:nvPr/>
        </p:nvCxnSpPr>
        <p:spPr>
          <a:xfrm flipV="1">
            <a:off x="579613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cto 80"/>
          <p:cNvCxnSpPr/>
          <p:nvPr/>
        </p:nvCxnSpPr>
        <p:spPr>
          <a:xfrm>
            <a:off x="291581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81"/>
          <p:cNvCxnSpPr/>
          <p:nvPr/>
        </p:nvCxnSpPr>
        <p:spPr>
          <a:xfrm>
            <a:off x="435597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82"/>
          <p:cNvCxnSpPr/>
          <p:nvPr/>
        </p:nvCxnSpPr>
        <p:spPr>
          <a:xfrm>
            <a:off x="435597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cto 83"/>
          <p:cNvCxnSpPr/>
          <p:nvPr/>
        </p:nvCxnSpPr>
        <p:spPr>
          <a:xfrm flipH="1">
            <a:off x="291581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CuadroTexto 84"/>
          <p:cNvSpPr txBox="1"/>
          <p:nvPr/>
        </p:nvSpPr>
        <p:spPr>
          <a:xfrm>
            <a:off x="1115616" y="130069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a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6" name="CuadroTexto 85"/>
          <p:cNvSpPr txBox="1"/>
          <p:nvPr/>
        </p:nvSpPr>
        <p:spPr>
          <a:xfrm>
            <a:off x="277180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b</a:t>
            </a:r>
          </a:p>
        </p:txBody>
      </p:sp>
      <p:sp>
        <p:nvSpPr>
          <p:cNvPr id="87" name="CuadroTexto 86"/>
          <p:cNvSpPr txBox="1"/>
          <p:nvPr/>
        </p:nvSpPr>
        <p:spPr>
          <a:xfrm>
            <a:off x="277180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h</a:t>
            </a:r>
          </a:p>
        </p:txBody>
      </p:sp>
      <p:sp>
        <p:nvSpPr>
          <p:cNvPr id="88" name="CuadroTexto 87"/>
          <p:cNvSpPr txBox="1"/>
          <p:nvPr/>
        </p:nvSpPr>
        <p:spPr>
          <a:xfrm>
            <a:off x="421196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c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9" name="CuadroTexto 88"/>
          <p:cNvSpPr txBox="1"/>
          <p:nvPr/>
        </p:nvSpPr>
        <p:spPr>
          <a:xfrm>
            <a:off x="4211960" y="2276872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i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0" name="CuadroTexto 89"/>
          <p:cNvSpPr txBox="1"/>
          <p:nvPr/>
        </p:nvSpPr>
        <p:spPr>
          <a:xfrm>
            <a:off x="565212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1" name="CuadroTexto 90"/>
          <p:cNvSpPr txBox="1"/>
          <p:nvPr/>
        </p:nvSpPr>
        <p:spPr>
          <a:xfrm>
            <a:off x="565212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j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2" name="CuadroTexto 91"/>
          <p:cNvSpPr txBox="1"/>
          <p:nvPr/>
        </p:nvSpPr>
        <p:spPr>
          <a:xfrm>
            <a:off x="291581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e</a:t>
            </a:r>
          </a:p>
        </p:txBody>
      </p:sp>
      <p:sp>
        <p:nvSpPr>
          <p:cNvPr id="93" name="CuadroTexto 92"/>
          <p:cNvSpPr txBox="1"/>
          <p:nvPr/>
        </p:nvSpPr>
        <p:spPr>
          <a:xfrm>
            <a:off x="4355976" y="105273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f</a:t>
            </a:r>
          </a:p>
        </p:txBody>
      </p:sp>
      <p:sp>
        <p:nvSpPr>
          <p:cNvPr id="94" name="CuadroTexto 93"/>
          <p:cNvSpPr txBox="1"/>
          <p:nvPr/>
        </p:nvSpPr>
        <p:spPr>
          <a:xfrm>
            <a:off x="579613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g</a:t>
            </a:r>
          </a:p>
        </p:txBody>
      </p:sp>
      <p:sp>
        <p:nvSpPr>
          <p:cNvPr id="95" name="CuadroTexto 94"/>
          <p:cNvSpPr txBox="1"/>
          <p:nvPr/>
        </p:nvSpPr>
        <p:spPr>
          <a:xfrm>
            <a:off x="7236296" y="134076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z</a:t>
            </a:r>
          </a:p>
        </p:txBody>
      </p:sp>
      <p:sp>
        <p:nvSpPr>
          <p:cNvPr id="96" name="CuadroTexto 95"/>
          <p:cNvSpPr txBox="1"/>
          <p:nvPr/>
        </p:nvSpPr>
        <p:spPr>
          <a:xfrm>
            <a:off x="2267744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7" name="CuadroTexto 96"/>
          <p:cNvSpPr txBox="1"/>
          <p:nvPr/>
        </p:nvSpPr>
        <p:spPr>
          <a:xfrm>
            <a:off x="2555776" y="86865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8" name="CuadroTexto 97"/>
          <p:cNvSpPr txBox="1"/>
          <p:nvPr/>
        </p:nvSpPr>
        <p:spPr>
          <a:xfrm>
            <a:off x="3707904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9" name="CuadroTexto 98"/>
          <p:cNvSpPr txBox="1"/>
          <p:nvPr/>
        </p:nvSpPr>
        <p:spPr>
          <a:xfrm>
            <a:off x="6516216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0" name="CuadroTexto 99"/>
          <p:cNvSpPr txBox="1"/>
          <p:nvPr/>
        </p:nvSpPr>
        <p:spPr>
          <a:xfrm>
            <a:off x="2051720" y="62068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101" name="CuadroTexto 100"/>
          <p:cNvSpPr txBox="1"/>
          <p:nvPr/>
        </p:nvSpPr>
        <p:spPr>
          <a:xfrm>
            <a:off x="5076056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102" name="CuadroTexto 101"/>
          <p:cNvSpPr txBox="1"/>
          <p:nvPr/>
        </p:nvSpPr>
        <p:spPr>
          <a:xfrm>
            <a:off x="5076056" y="158873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103" name="CuadroTexto 102"/>
          <p:cNvSpPr txBox="1"/>
          <p:nvPr/>
        </p:nvSpPr>
        <p:spPr>
          <a:xfrm>
            <a:off x="2051720" y="195922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4" name="CuadroTexto 103"/>
          <p:cNvSpPr txBox="1"/>
          <p:nvPr/>
        </p:nvSpPr>
        <p:spPr>
          <a:xfrm>
            <a:off x="3491880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5" name="CuadroTexto 104"/>
          <p:cNvSpPr txBox="1"/>
          <p:nvPr/>
        </p:nvSpPr>
        <p:spPr>
          <a:xfrm>
            <a:off x="5004048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6" name="CuadroTexto 105"/>
          <p:cNvSpPr txBox="1"/>
          <p:nvPr/>
        </p:nvSpPr>
        <p:spPr>
          <a:xfrm>
            <a:off x="5436096" y="167119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7" name="CuadroTexto 106"/>
          <p:cNvSpPr txBox="1"/>
          <p:nvPr/>
        </p:nvSpPr>
        <p:spPr>
          <a:xfrm>
            <a:off x="4355976" y="173274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8" name="CuadroTexto 107"/>
          <p:cNvSpPr txBox="1"/>
          <p:nvPr/>
        </p:nvSpPr>
        <p:spPr>
          <a:xfrm>
            <a:off x="3707904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109" name="CuadroTexto 108"/>
          <p:cNvSpPr txBox="1"/>
          <p:nvPr/>
        </p:nvSpPr>
        <p:spPr>
          <a:xfrm>
            <a:off x="3995936" y="79664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110" name="CuadroTexto 109"/>
          <p:cNvSpPr txBox="1"/>
          <p:nvPr/>
        </p:nvSpPr>
        <p:spPr>
          <a:xfrm>
            <a:off x="6516216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111" name="CuadroTexto 110"/>
          <p:cNvSpPr txBox="1"/>
          <p:nvPr/>
        </p:nvSpPr>
        <p:spPr>
          <a:xfrm>
            <a:off x="3707904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112" name="CuadroTexto 111"/>
          <p:cNvSpPr txBox="1"/>
          <p:nvPr/>
        </p:nvSpPr>
        <p:spPr>
          <a:xfrm>
            <a:off x="5076056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13" name="CuadroTexto 112"/>
          <p:cNvSpPr txBox="1"/>
          <p:nvPr/>
        </p:nvSpPr>
        <p:spPr>
          <a:xfrm>
            <a:off x="6156176" y="105273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14" name="CuadroTexto 113"/>
          <p:cNvSpPr txBox="1"/>
          <p:nvPr/>
        </p:nvSpPr>
        <p:spPr>
          <a:xfrm>
            <a:off x="5076056" y="76470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15" name="CuadroTexto 114"/>
          <p:cNvSpPr txBox="1"/>
          <p:nvPr/>
        </p:nvSpPr>
        <p:spPr>
          <a:xfrm>
            <a:off x="5436096" y="84716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116" name="CuadroTexto 115"/>
          <p:cNvSpPr txBox="1"/>
          <p:nvPr/>
        </p:nvSpPr>
        <p:spPr>
          <a:xfrm>
            <a:off x="2555776" y="166073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117" name="CuadroTexto 116"/>
          <p:cNvSpPr txBox="1"/>
          <p:nvPr/>
        </p:nvSpPr>
        <p:spPr>
          <a:xfrm>
            <a:off x="1115616" y="167119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0)</a:t>
            </a:r>
            <a:endParaRPr lang="es-ES" sz="2400" dirty="0"/>
          </a:p>
        </p:txBody>
      </p:sp>
      <p:sp>
        <p:nvSpPr>
          <p:cNvPr id="118" name="CuadroTexto 117"/>
          <p:cNvSpPr txBox="1"/>
          <p:nvPr/>
        </p:nvSpPr>
        <p:spPr>
          <a:xfrm>
            <a:off x="7452320" y="1455167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19" name="CuadroTexto 118"/>
          <p:cNvSpPr txBox="1"/>
          <p:nvPr/>
        </p:nvSpPr>
        <p:spPr>
          <a:xfrm>
            <a:off x="2987824" y="23103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20" name="CuadroTexto 119"/>
          <p:cNvSpPr txBox="1"/>
          <p:nvPr/>
        </p:nvSpPr>
        <p:spPr>
          <a:xfrm>
            <a:off x="3131840" y="1484784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21" name="CuadroTexto 120"/>
          <p:cNvSpPr txBox="1"/>
          <p:nvPr/>
        </p:nvSpPr>
        <p:spPr>
          <a:xfrm>
            <a:off x="2987824" y="239127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22" name="CuadroTexto 121"/>
          <p:cNvSpPr txBox="1"/>
          <p:nvPr/>
        </p:nvSpPr>
        <p:spPr>
          <a:xfrm>
            <a:off x="4427984" y="23103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23" name="CuadroTexto 122"/>
          <p:cNvSpPr txBox="1"/>
          <p:nvPr/>
        </p:nvSpPr>
        <p:spPr>
          <a:xfrm>
            <a:off x="4499992" y="1095127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24" name="CuadroTexto 123"/>
          <p:cNvSpPr txBox="1"/>
          <p:nvPr/>
        </p:nvSpPr>
        <p:spPr>
          <a:xfrm>
            <a:off x="4427984" y="239127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25" name="CuadroTexto 124"/>
          <p:cNvSpPr txBox="1"/>
          <p:nvPr/>
        </p:nvSpPr>
        <p:spPr>
          <a:xfrm>
            <a:off x="5868144" y="23103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26" name="CuadroTexto 125"/>
          <p:cNvSpPr txBox="1"/>
          <p:nvPr/>
        </p:nvSpPr>
        <p:spPr>
          <a:xfrm>
            <a:off x="6012160" y="1484784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27" name="CuadroTexto 126"/>
          <p:cNvSpPr txBox="1"/>
          <p:nvPr/>
        </p:nvSpPr>
        <p:spPr>
          <a:xfrm>
            <a:off x="5868144" y="239127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28" name="CuadroTexto 127"/>
          <p:cNvSpPr txBox="1"/>
          <p:nvPr/>
        </p:nvSpPr>
        <p:spPr>
          <a:xfrm>
            <a:off x="144016" y="285293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129" name="CuadroTexto 128"/>
          <p:cNvSpPr txBox="1"/>
          <p:nvPr/>
        </p:nvSpPr>
        <p:spPr>
          <a:xfrm>
            <a:off x="1584176" y="2852936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b="1" dirty="0">
                <a:latin typeface="Times New Roman"/>
                <a:cs typeface="Times New Roman"/>
              </a:rPr>
              <a:t>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+ 3</a:t>
            </a:r>
            <a:r>
              <a:rPr lang="es-ES" sz="2400" dirty="0" smtClean="0">
                <a:latin typeface="Arial"/>
                <a:cs typeface="Arial"/>
              </a:rPr>
              <a:t> } = 3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31" name="CuadroTexto 130"/>
          <p:cNvSpPr txBox="1"/>
          <p:nvPr/>
        </p:nvSpPr>
        <p:spPr>
          <a:xfrm>
            <a:off x="1619672" y="3356992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b="1" dirty="0">
                <a:latin typeface="Times New Roman"/>
                <a:cs typeface="Times New Roman"/>
              </a:rPr>
              <a:t>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5 } = </a:t>
            </a:r>
            <a:r>
              <a:rPr lang="es-ES" sz="2400" dirty="0">
                <a:latin typeface="Arial"/>
                <a:cs typeface="Arial"/>
              </a:rPr>
              <a:t>5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32" name="CuadroTexto 131"/>
          <p:cNvSpPr txBox="1"/>
          <p:nvPr/>
        </p:nvSpPr>
        <p:spPr>
          <a:xfrm>
            <a:off x="1619672" y="3933056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b="1" dirty="0">
                <a:latin typeface="Times New Roman"/>
                <a:cs typeface="Times New Roman"/>
              </a:rPr>
              <a:t>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+ 4</a:t>
            </a:r>
            <a:r>
              <a:rPr lang="es-ES" sz="2400" dirty="0" smtClean="0">
                <a:latin typeface="Arial"/>
                <a:cs typeface="Arial"/>
              </a:rPr>
              <a:t> } = 4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30" name="CuadroTexto 129"/>
          <p:cNvSpPr txBox="1"/>
          <p:nvPr/>
        </p:nvSpPr>
        <p:spPr>
          <a:xfrm>
            <a:off x="2915816" y="11663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3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3" name="Conector recto 2"/>
          <p:cNvCxnSpPr/>
          <p:nvPr/>
        </p:nvCxnSpPr>
        <p:spPr>
          <a:xfrm>
            <a:off x="1979712" y="980728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CuadroTexto 133"/>
          <p:cNvSpPr txBox="1"/>
          <p:nvPr/>
        </p:nvSpPr>
        <p:spPr>
          <a:xfrm>
            <a:off x="3131840" y="1455167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7" name="Conector recto 6"/>
          <p:cNvCxnSpPr>
            <a:stCxn id="96" idx="1"/>
          </p:cNvCxnSpPr>
          <p:nvPr/>
        </p:nvCxnSpPr>
        <p:spPr>
          <a:xfrm>
            <a:off x="2267744" y="131550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CuadroTexto 135"/>
          <p:cNvSpPr txBox="1"/>
          <p:nvPr/>
        </p:nvSpPr>
        <p:spPr>
          <a:xfrm>
            <a:off x="2915816" y="2319263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137" name="Conector recto 136"/>
          <p:cNvCxnSpPr/>
          <p:nvPr/>
        </p:nvCxnSpPr>
        <p:spPr>
          <a:xfrm>
            <a:off x="2051720" y="1700808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CuadroTexto 138"/>
          <p:cNvSpPr txBox="1"/>
          <p:nvPr/>
        </p:nvSpPr>
        <p:spPr>
          <a:xfrm>
            <a:off x="144016" y="458112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</a:p>
        </p:txBody>
      </p:sp>
      <p:sp>
        <p:nvSpPr>
          <p:cNvPr id="140" name="CuadroTexto 139"/>
          <p:cNvSpPr txBox="1"/>
          <p:nvPr/>
        </p:nvSpPr>
        <p:spPr>
          <a:xfrm>
            <a:off x="1584176" y="4581128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b="1" dirty="0">
                <a:latin typeface="Times New Roman"/>
                <a:cs typeface="Times New Roman"/>
              </a:rPr>
              <a:t>3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2 } = 5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41" name="CuadroTexto 140"/>
          <p:cNvSpPr txBox="1"/>
          <p:nvPr/>
        </p:nvSpPr>
        <p:spPr>
          <a:xfrm>
            <a:off x="4355976" y="11663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142" name="Conector recto 141"/>
          <p:cNvCxnSpPr/>
          <p:nvPr/>
        </p:nvCxnSpPr>
        <p:spPr>
          <a:xfrm>
            <a:off x="3707904" y="476672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CuadroTexto 143"/>
          <p:cNvSpPr txBox="1"/>
          <p:nvPr/>
        </p:nvSpPr>
        <p:spPr>
          <a:xfrm>
            <a:off x="1584176" y="5157192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b="1" dirty="0">
                <a:latin typeface="Times New Roman"/>
                <a:cs typeface="Times New Roman"/>
              </a:rPr>
              <a:t>3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+ 1</a:t>
            </a:r>
            <a:r>
              <a:rPr lang="es-ES" sz="2400" dirty="0" smtClean="0">
                <a:latin typeface="Arial"/>
                <a:cs typeface="Arial"/>
              </a:rPr>
              <a:t> } = </a:t>
            </a:r>
            <a:r>
              <a:rPr lang="es-ES" sz="2400" dirty="0">
                <a:latin typeface="Arial"/>
                <a:cs typeface="Arial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45" name="CuadroTexto 144"/>
          <p:cNvSpPr txBox="1"/>
          <p:nvPr/>
        </p:nvSpPr>
        <p:spPr>
          <a:xfrm>
            <a:off x="3563888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1</a:t>
            </a:r>
          </a:p>
        </p:txBody>
      </p:sp>
      <p:cxnSp>
        <p:nvCxnSpPr>
          <p:cNvPr id="146" name="Conector recto 145"/>
          <p:cNvCxnSpPr/>
          <p:nvPr/>
        </p:nvCxnSpPr>
        <p:spPr>
          <a:xfrm>
            <a:off x="3779912" y="1027475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7" name="CuadroTexto 146"/>
          <p:cNvSpPr txBox="1"/>
          <p:nvPr/>
        </p:nvSpPr>
        <p:spPr>
          <a:xfrm>
            <a:off x="1584176" y="5703639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5</a:t>
            </a:r>
            <a:r>
              <a:rPr lang="es-ES" sz="2400" dirty="0" smtClean="0">
                <a:latin typeface="Arial"/>
                <a:cs typeface="Arial"/>
              </a:rPr>
              <a:t>, </a:t>
            </a:r>
            <a:r>
              <a:rPr lang="es-ES" sz="2400" b="1" dirty="0">
                <a:latin typeface="Times New Roman"/>
                <a:cs typeface="Times New Roman"/>
              </a:rPr>
              <a:t>3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2 } = 5                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9" name="Conector recto 8"/>
          <p:cNvCxnSpPr/>
          <p:nvPr/>
        </p:nvCxnSpPr>
        <p:spPr>
          <a:xfrm>
            <a:off x="2771800" y="1268760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CuadroTexto 147"/>
          <p:cNvSpPr txBox="1"/>
          <p:nvPr/>
        </p:nvSpPr>
        <p:spPr>
          <a:xfrm>
            <a:off x="4355976" y="1052736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583803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 animBg="1"/>
      <p:bldP spid="138" grpId="0" animBg="1"/>
      <p:bldP spid="133" grpId="0" animBg="1"/>
      <p:bldP spid="62" grpId="0" animBg="1"/>
      <p:bldP spid="117" grpId="0"/>
      <p:bldP spid="118" grpId="0"/>
      <p:bldP spid="119" grpId="0"/>
      <p:bldP spid="119" grpId="1"/>
      <p:bldP spid="120" grpId="0"/>
      <p:bldP spid="120" grpId="1"/>
      <p:bldP spid="121" grpId="0"/>
      <p:bldP spid="121" grpId="1"/>
      <p:bldP spid="122" grpId="0"/>
      <p:bldP spid="122" grpId="1"/>
      <p:bldP spid="123" grpId="0"/>
      <p:bldP spid="123" grpId="1"/>
      <p:bldP spid="124" grpId="0"/>
      <p:bldP spid="125" grpId="0"/>
      <p:bldP spid="126" grpId="0"/>
      <p:bldP spid="127" grpId="0"/>
      <p:bldP spid="128" grpId="0"/>
      <p:bldP spid="129" grpId="0"/>
      <p:bldP spid="131" grpId="0"/>
      <p:bldP spid="132" grpId="0"/>
      <p:bldP spid="130" grpId="0"/>
      <p:bldP spid="134" grpId="0"/>
      <p:bldP spid="136" grpId="1"/>
      <p:bldP spid="139" grpId="0"/>
      <p:bldP spid="140" grpId="0"/>
      <p:bldP spid="141" grpId="0"/>
      <p:bldP spid="144" grpId="0"/>
      <p:bldP spid="147" grpId="0"/>
      <p:bldP spid="14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Elipse 96"/>
          <p:cNvSpPr/>
          <p:nvPr/>
        </p:nvSpPr>
        <p:spPr>
          <a:xfrm>
            <a:off x="2555776" y="1196752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3" name="Elipse 92"/>
          <p:cNvSpPr/>
          <p:nvPr/>
        </p:nvSpPr>
        <p:spPr>
          <a:xfrm>
            <a:off x="4067944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19</a:t>
            </a:fld>
            <a:endParaRPr lang="es-ES"/>
          </a:p>
        </p:txBody>
      </p:sp>
      <p:sp>
        <p:nvSpPr>
          <p:cNvPr id="6" name="Elipse 5"/>
          <p:cNvSpPr/>
          <p:nvPr/>
        </p:nvSpPr>
        <p:spPr>
          <a:xfrm>
            <a:off x="4067944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/>
          <p:cNvSpPr/>
          <p:nvPr/>
        </p:nvSpPr>
        <p:spPr>
          <a:xfrm>
            <a:off x="2555776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/>
          <p:cNvSpPr/>
          <p:nvPr/>
        </p:nvSpPr>
        <p:spPr>
          <a:xfrm>
            <a:off x="2555776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Elipse 8"/>
          <p:cNvSpPr/>
          <p:nvPr/>
        </p:nvSpPr>
        <p:spPr>
          <a:xfrm>
            <a:off x="1187624" y="1124744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" name="Conector recto 9"/>
          <p:cNvCxnSpPr/>
          <p:nvPr/>
        </p:nvCxnSpPr>
        <p:spPr>
          <a:xfrm>
            <a:off x="291581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291581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>
            <a:off x="291581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291581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291581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435597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435597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>
            <a:off x="435597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435597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435597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579613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579613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/>
          <p:cNvCxnSpPr/>
          <p:nvPr/>
        </p:nvCxnSpPr>
        <p:spPr>
          <a:xfrm>
            <a:off x="579613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>
            <a:off x="147565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 flipV="1">
            <a:off x="147565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/>
          <p:nvPr/>
        </p:nvCxnSpPr>
        <p:spPr>
          <a:xfrm>
            <a:off x="147565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/>
          <p:nvPr/>
        </p:nvCxnSpPr>
        <p:spPr>
          <a:xfrm>
            <a:off x="579613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 flipV="1">
            <a:off x="579613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/>
          <p:cNvCxnSpPr/>
          <p:nvPr/>
        </p:nvCxnSpPr>
        <p:spPr>
          <a:xfrm>
            <a:off x="291581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/>
          <p:cNvCxnSpPr/>
          <p:nvPr/>
        </p:nvCxnSpPr>
        <p:spPr>
          <a:xfrm>
            <a:off x="435597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/>
          <p:cNvCxnSpPr/>
          <p:nvPr/>
        </p:nvCxnSpPr>
        <p:spPr>
          <a:xfrm>
            <a:off x="435597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/>
          <p:cNvCxnSpPr/>
          <p:nvPr/>
        </p:nvCxnSpPr>
        <p:spPr>
          <a:xfrm flipH="1">
            <a:off x="291581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uadroTexto 31"/>
          <p:cNvSpPr txBox="1"/>
          <p:nvPr/>
        </p:nvSpPr>
        <p:spPr>
          <a:xfrm>
            <a:off x="1115616" y="130069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a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3" name="CuadroTexto 32"/>
          <p:cNvSpPr txBox="1"/>
          <p:nvPr/>
        </p:nvSpPr>
        <p:spPr>
          <a:xfrm>
            <a:off x="277180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b</a:t>
            </a:r>
          </a:p>
        </p:txBody>
      </p:sp>
      <p:sp>
        <p:nvSpPr>
          <p:cNvPr id="34" name="CuadroTexto 33"/>
          <p:cNvSpPr txBox="1"/>
          <p:nvPr/>
        </p:nvSpPr>
        <p:spPr>
          <a:xfrm>
            <a:off x="277180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h</a:t>
            </a:r>
          </a:p>
        </p:txBody>
      </p:sp>
      <p:sp>
        <p:nvSpPr>
          <p:cNvPr id="35" name="CuadroTexto 34"/>
          <p:cNvSpPr txBox="1"/>
          <p:nvPr/>
        </p:nvSpPr>
        <p:spPr>
          <a:xfrm>
            <a:off x="421196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c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6" name="CuadroTexto 35"/>
          <p:cNvSpPr txBox="1"/>
          <p:nvPr/>
        </p:nvSpPr>
        <p:spPr>
          <a:xfrm>
            <a:off x="4211960" y="2276872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i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565212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8" name="CuadroTexto 37"/>
          <p:cNvSpPr txBox="1"/>
          <p:nvPr/>
        </p:nvSpPr>
        <p:spPr>
          <a:xfrm>
            <a:off x="565212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j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9" name="CuadroTexto 38"/>
          <p:cNvSpPr txBox="1"/>
          <p:nvPr/>
        </p:nvSpPr>
        <p:spPr>
          <a:xfrm>
            <a:off x="291581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e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4355976" y="105273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f</a:t>
            </a:r>
          </a:p>
        </p:txBody>
      </p:sp>
      <p:sp>
        <p:nvSpPr>
          <p:cNvPr id="41" name="CuadroTexto 40"/>
          <p:cNvSpPr txBox="1"/>
          <p:nvPr/>
        </p:nvSpPr>
        <p:spPr>
          <a:xfrm>
            <a:off x="579613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g</a:t>
            </a:r>
          </a:p>
        </p:txBody>
      </p:sp>
      <p:sp>
        <p:nvSpPr>
          <p:cNvPr id="42" name="CuadroTexto 41"/>
          <p:cNvSpPr txBox="1"/>
          <p:nvPr/>
        </p:nvSpPr>
        <p:spPr>
          <a:xfrm>
            <a:off x="7236296" y="134076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z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2267744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4" name="CuadroTexto 43"/>
          <p:cNvSpPr txBox="1"/>
          <p:nvPr/>
        </p:nvSpPr>
        <p:spPr>
          <a:xfrm>
            <a:off x="2555776" y="86865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5" name="CuadroTexto 44"/>
          <p:cNvSpPr txBox="1"/>
          <p:nvPr/>
        </p:nvSpPr>
        <p:spPr>
          <a:xfrm>
            <a:off x="3707904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6" name="CuadroTexto 45"/>
          <p:cNvSpPr txBox="1"/>
          <p:nvPr/>
        </p:nvSpPr>
        <p:spPr>
          <a:xfrm>
            <a:off x="6516216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7" name="CuadroTexto 46"/>
          <p:cNvSpPr txBox="1"/>
          <p:nvPr/>
        </p:nvSpPr>
        <p:spPr>
          <a:xfrm>
            <a:off x="2051720" y="62068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48" name="CuadroTexto 47"/>
          <p:cNvSpPr txBox="1"/>
          <p:nvPr/>
        </p:nvSpPr>
        <p:spPr>
          <a:xfrm>
            <a:off x="5076056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49" name="CuadroTexto 48"/>
          <p:cNvSpPr txBox="1"/>
          <p:nvPr/>
        </p:nvSpPr>
        <p:spPr>
          <a:xfrm>
            <a:off x="5076056" y="158873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0" name="CuadroTexto 49"/>
          <p:cNvSpPr txBox="1"/>
          <p:nvPr/>
        </p:nvSpPr>
        <p:spPr>
          <a:xfrm>
            <a:off x="2051720" y="195922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91880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2" name="CuadroTexto 51"/>
          <p:cNvSpPr txBox="1"/>
          <p:nvPr/>
        </p:nvSpPr>
        <p:spPr>
          <a:xfrm>
            <a:off x="5004048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3" name="CuadroTexto 52"/>
          <p:cNvSpPr txBox="1"/>
          <p:nvPr/>
        </p:nvSpPr>
        <p:spPr>
          <a:xfrm>
            <a:off x="5436096" y="167119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4355976" y="173274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5" name="CuadroTexto 54"/>
          <p:cNvSpPr txBox="1"/>
          <p:nvPr/>
        </p:nvSpPr>
        <p:spPr>
          <a:xfrm>
            <a:off x="3707904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56" name="CuadroTexto 55"/>
          <p:cNvSpPr txBox="1"/>
          <p:nvPr/>
        </p:nvSpPr>
        <p:spPr>
          <a:xfrm>
            <a:off x="3995936" y="79664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57" name="CuadroTexto 56"/>
          <p:cNvSpPr txBox="1"/>
          <p:nvPr/>
        </p:nvSpPr>
        <p:spPr>
          <a:xfrm>
            <a:off x="6516216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58" name="CuadroTexto 57"/>
          <p:cNvSpPr txBox="1"/>
          <p:nvPr/>
        </p:nvSpPr>
        <p:spPr>
          <a:xfrm>
            <a:off x="3707904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59" name="CuadroTexto 58"/>
          <p:cNvSpPr txBox="1"/>
          <p:nvPr/>
        </p:nvSpPr>
        <p:spPr>
          <a:xfrm>
            <a:off x="5076056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0" name="CuadroTexto 59"/>
          <p:cNvSpPr txBox="1"/>
          <p:nvPr/>
        </p:nvSpPr>
        <p:spPr>
          <a:xfrm>
            <a:off x="6156176" y="105273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1" name="CuadroTexto 60"/>
          <p:cNvSpPr txBox="1"/>
          <p:nvPr/>
        </p:nvSpPr>
        <p:spPr>
          <a:xfrm>
            <a:off x="5076056" y="76470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5436096" y="84716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63" name="CuadroTexto 62"/>
          <p:cNvSpPr txBox="1"/>
          <p:nvPr/>
        </p:nvSpPr>
        <p:spPr>
          <a:xfrm>
            <a:off x="2555776" y="166073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1115616" y="167119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0)</a:t>
            </a:r>
            <a:endParaRPr lang="es-ES" sz="2400" dirty="0"/>
          </a:p>
        </p:txBody>
      </p:sp>
      <p:sp>
        <p:nvSpPr>
          <p:cNvPr id="65" name="CuadroTexto 64"/>
          <p:cNvSpPr txBox="1"/>
          <p:nvPr/>
        </p:nvSpPr>
        <p:spPr>
          <a:xfrm>
            <a:off x="7452320" y="1455167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1" name="CuadroTexto 70"/>
          <p:cNvSpPr txBox="1"/>
          <p:nvPr/>
        </p:nvSpPr>
        <p:spPr>
          <a:xfrm>
            <a:off x="4427984" y="239127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2" name="CuadroTexto 71"/>
          <p:cNvSpPr txBox="1"/>
          <p:nvPr/>
        </p:nvSpPr>
        <p:spPr>
          <a:xfrm>
            <a:off x="5868144" y="23103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6012160" y="1484784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4" name="CuadroTexto 73"/>
          <p:cNvSpPr txBox="1"/>
          <p:nvPr/>
        </p:nvSpPr>
        <p:spPr>
          <a:xfrm>
            <a:off x="5868144" y="239127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5" name="CuadroTexto 74"/>
          <p:cNvSpPr txBox="1"/>
          <p:nvPr/>
        </p:nvSpPr>
        <p:spPr>
          <a:xfrm>
            <a:off x="2915816" y="87015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3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76" name="Conector recto 75"/>
          <p:cNvCxnSpPr/>
          <p:nvPr/>
        </p:nvCxnSpPr>
        <p:spPr>
          <a:xfrm>
            <a:off x="1979712" y="980728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uadroTexto 76"/>
          <p:cNvSpPr txBox="1"/>
          <p:nvPr/>
        </p:nvSpPr>
        <p:spPr>
          <a:xfrm>
            <a:off x="3131840" y="1455167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78" name="Conector recto 77"/>
          <p:cNvCxnSpPr>
            <a:stCxn id="43" idx="1"/>
          </p:cNvCxnSpPr>
          <p:nvPr/>
        </p:nvCxnSpPr>
        <p:spPr>
          <a:xfrm>
            <a:off x="2267744" y="131550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CuadroTexto 78"/>
          <p:cNvSpPr txBox="1"/>
          <p:nvPr/>
        </p:nvSpPr>
        <p:spPr>
          <a:xfrm>
            <a:off x="2915816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80" name="Conector recto 79"/>
          <p:cNvCxnSpPr/>
          <p:nvPr/>
        </p:nvCxnSpPr>
        <p:spPr>
          <a:xfrm>
            <a:off x="2051720" y="1700808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CuadroTexto 80"/>
          <p:cNvSpPr txBox="1"/>
          <p:nvPr/>
        </p:nvSpPr>
        <p:spPr>
          <a:xfrm>
            <a:off x="4355976" y="11663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82" name="Conector recto 81"/>
          <p:cNvCxnSpPr/>
          <p:nvPr/>
        </p:nvCxnSpPr>
        <p:spPr>
          <a:xfrm>
            <a:off x="3707904" y="476672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CuadroTexto 82"/>
          <p:cNvSpPr txBox="1"/>
          <p:nvPr/>
        </p:nvSpPr>
        <p:spPr>
          <a:xfrm>
            <a:off x="3563888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1</a:t>
            </a:r>
          </a:p>
        </p:txBody>
      </p:sp>
      <p:cxnSp>
        <p:nvCxnSpPr>
          <p:cNvPr id="84" name="Conector recto 83"/>
          <p:cNvCxnSpPr/>
          <p:nvPr/>
        </p:nvCxnSpPr>
        <p:spPr>
          <a:xfrm>
            <a:off x="3779912" y="1027475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84"/>
          <p:cNvCxnSpPr/>
          <p:nvPr/>
        </p:nvCxnSpPr>
        <p:spPr>
          <a:xfrm>
            <a:off x="2771800" y="1268760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CuadroTexto 85"/>
          <p:cNvSpPr txBox="1"/>
          <p:nvPr/>
        </p:nvSpPr>
        <p:spPr>
          <a:xfrm>
            <a:off x="4427984" y="1052736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87" name="CuadroTexto 86"/>
          <p:cNvSpPr txBox="1"/>
          <p:nvPr/>
        </p:nvSpPr>
        <p:spPr>
          <a:xfrm>
            <a:off x="144016" y="2852936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</a:p>
        </p:txBody>
      </p:sp>
      <p:sp>
        <p:nvSpPr>
          <p:cNvPr id="88" name="CuadroTexto 87"/>
          <p:cNvSpPr txBox="1"/>
          <p:nvPr/>
        </p:nvSpPr>
        <p:spPr>
          <a:xfrm>
            <a:off x="1584176" y="2852936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</a:t>
            </a:r>
            <a:r>
              <a:rPr lang="es-ES" sz="2400" b="1" dirty="0">
                <a:latin typeface="Times New Roman"/>
                <a:cs typeface="Times New Roman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+ 2</a:t>
            </a:r>
            <a:r>
              <a:rPr lang="es-ES" sz="2400" dirty="0" smtClean="0">
                <a:latin typeface="Arial"/>
                <a:cs typeface="Arial"/>
              </a:rPr>
              <a:t> } = 6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9" name="CuadroTexto 88"/>
          <p:cNvSpPr txBox="1"/>
          <p:nvPr/>
        </p:nvSpPr>
        <p:spPr>
          <a:xfrm>
            <a:off x="1619672" y="3356992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4, </a:t>
            </a:r>
            <a:r>
              <a:rPr lang="es-ES" sz="2400" b="1" dirty="0">
                <a:latin typeface="Times New Roman"/>
                <a:cs typeface="Times New Roman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5 } = 4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0" name="CuadroTexto 89"/>
          <p:cNvSpPr txBox="1"/>
          <p:nvPr/>
        </p:nvSpPr>
        <p:spPr>
          <a:xfrm>
            <a:off x="1619672" y="3933056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5, </a:t>
            </a:r>
            <a:r>
              <a:rPr lang="es-ES" sz="2400" b="1" dirty="0">
                <a:latin typeface="Times New Roman"/>
                <a:cs typeface="Times New Roman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7 } = 5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1" name="CuadroTexto 90"/>
          <p:cNvSpPr txBox="1"/>
          <p:nvPr/>
        </p:nvSpPr>
        <p:spPr>
          <a:xfrm>
            <a:off x="4283968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6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92" name="Conector recto 91"/>
          <p:cNvCxnSpPr/>
          <p:nvPr/>
        </p:nvCxnSpPr>
        <p:spPr>
          <a:xfrm>
            <a:off x="3635896" y="2251611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/>
          <p:cNvCxnSpPr/>
          <p:nvPr/>
        </p:nvCxnSpPr>
        <p:spPr>
          <a:xfrm>
            <a:off x="3563888" y="1772816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/>
          <p:cNvCxnSpPr/>
          <p:nvPr/>
        </p:nvCxnSpPr>
        <p:spPr>
          <a:xfrm>
            <a:off x="2771800" y="1916832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CuadroTexto 97"/>
          <p:cNvSpPr txBox="1"/>
          <p:nvPr/>
        </p:nvSpPr>
        <p:spPr>
          <a:xfrm>
            <a:off x="180528" y="4551511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</a:p>
        </p:txBody>
      </p:sp>
      <p:sp>
        <p:nvSpPr>
          <p:cNvPr id="99" name="CuadroTexto 98"/>
          <p:cNvSpPr txBox="1"/>
          <p:nvPr/>
        </p:nvSpPr>
        <p:spPr>
          <a:xfrm>
            <a:off x="1620688" y="4551511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4, </a:t>
            </a:r>
            <a:r>
              <a:rPr lang="es-ES" sz="2400" b="1" dirty="0" smtClean="0">
                <a:latin typeface="Times New Roman"/>
                <a:cs typeface="Times New Roman"/>
              </a:rPr>
              <a:t>5 </a:t>
            </a:r>
            <a:r>
              <a:rPr lang="es-ES" sz="2400" dirty="0" smtClean="0">
                <a:latin typeface="Arial"/>
                <a:cs typeface="Arial"/>
              </a:rPr>
              <a:t>+ </a:t>
            </a:r>
            <a:r>
              <a:rPr lang="es-ES" sz="2400" dirty="0">
                <a:latin typeface="Arial"/>
                <a:cs typeface="Arial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} = </a:t>
            </a:r>
            <a:r>
              <a:rPr lang="es-ES" sz="2400" dirty="0">
                <a:latin typeface="Arial"/>
                <a:cs typeface="Arial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102" name="Conector recto 101"/>
          <p:cNvCxnSpPr/>
          <p:nvPr/>
        </p:nvCxnSpPr>
        <p:spPr>
          <a:xfrm>
            <a:off x="3491880" y="131550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80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3" grpId="0" animBg="1"/>
      <p:bldP spid="71" grpId="0"/>
      <p:bldP spid="87" grpId="0"/>
      <p:bldP spid="88" grpId="0"/>
      <p:bldP spid="89" grpId="0"/>
      <p:bldP spid="90" grpId="0"/>
      <p:bldP spid="91" grpId="0"/>
      <p:bldP spid="98" grpId="0"/>
      <p:bldP spid="9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</a:t>
            </a:fld>
            <a:endParaRPr lang="es-ES"/>
          </a:p>
        </p:txBody>
      </p:sp>
      <p:sp>
        <p:nvSpPr>
          <p:cNvPr id="4" name="CuadroTexto 3"/>
          <p:cNvSpPr txBox="1"/>
          <p:nvPr/>
        </p:nvSpPr>
        <p:spPr>
          <a:xfrm>
            <a:off x="1115616" y="692696"/>
            <a:ext cx="66967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u="sng" dirty="0" smtClean="0">
                <a:latin typeface="Arial"/>
                <a:cs typeface="Arial"/>
              </a:rPr>
              <a:t>Grafos </a:t>
            </a:r>
          </a:p>
          <a:p>
            <a:r>
              <a:rPr lang="es-ES" sz="2400" dirty="0" err="1" smtClean="0">
                <a:latin typeface="Arial"/>
                <a:cs typeface="Arial"/>
              </a:rPr>
              <a:t>Definición</a:t>
            </a:r>
            <a:r>
              <a:rPr lang="es-ES" sz="2400" dirty="0" smtClean="0">
                <a:latin typeface="Arial"/>
                <a:cs typeface="Arial"/>
              </a:rPr>
              <a:t> </a:t>
            </a:r>
          </a:p>
          <a:p>
            <a:r>
              <a:rPr lang="es-ES" sz="2400" dirty="0" err="1" smtClean="0">
                <a:latin typeface="Arial"/>
                <a:cs typeface="Arial"/>
              </a:rPr>
              <a:t>Vértices</a:t>
            </a:r>
            <a:r>
              <a:rPr lang="es-ES" sz="2400" dirty="0">
                <a:latin typeface="Arial"/>
                <a:cs typeface="Arial"/>
              </a:rPr>
              <a:t>, lados, grados, bucles, caminos. </a:t>
            </a:r>
            <a:r>
              <a:rPr lang="es-ES" sz="2400" dirty="0" smtClean="0">
                <a:latin typeface="Arial"/>
                <a:cs typeface="Arial"/>
              </a:rPr>
              <a:t>Circuitos </a:t>
            </a:r>
          </a:p>
          <a:p>
            <a:r>
              <a:rPr lang="es-ES" sz="2400" dirty="0" smtClean="0">
                <a:latin typeface="Arial"/>
                <a:cs typeface="Arial"/>
              </a:rPr>
              <a:t>Circuitos </a:t>
            </a:r>
            <a:r>
              <a:rPr lang="es-ES" sz="2400" dirty="0" err="1" smtClean="0">
                <a:latin typeface="Arial"/>
                <a:cs typeface="Arial"/>
              </a:rPr>
              <a:t>eulerianos</a:t>
            </a:r>
            <a:r>
              <a:rPr lang="es-ES" sz="2400" dirty="0" smtClean="0">
                <a:latin typeface="Arial"/>
                <a:cs typeface="Arial"/>
              </a:rPr>
              <a:t> </a:t>
            </a:r>
          </a:p>
          <a:p>
            <a:r>
              <a:rPr lang="es-ES" sz="2400" dirty="0" smtClean="0">
                <a:latin typeface="Arial"/>
                <a:cs typeface="Arial"/>
              </a:rPr>
              <a:t>Circuitos </a:t>
            </a:r>
            <a:r>
              <a:rPr lang="es-ES" sz="2400" dirty="0" err="1" smtClean="0">
                <a:latin typeface="Arial"/>
                <a:cs typeface="Arial"/>
              </a:rPr>
              <a:t>hamiltonianos</a:t>
            </a:r>
            <a:r>
              <a:rPr lang="es-ES" sz="2400" dirty="0" smtClean="0">
                <a:latin typeface="Arial"/>
                <a:cs typeface="Arial"/>
              </a:rPr>
              <a:t> </a:t>
            </a:r>
          </a:p>
          <a:p>
            <a:r>
              <a:rPr lang="es-ES" sz="2400" dirty="0" smtClean="0">
                <a:latin typeface="Arial"/>
                <a:cs typeface="Arial"/>
              </a:rPr>
              <a:t>Caminos </a:t>
            </a:r>
            <a:r>
              <a:rPr lang="es-ES" sz="2400" dirty="0">
                <a:latin typeface="Arial"/>
                <a:cs typeface="Arial"/>
              </a:rPr>
              <a:t>de longitud </a:t>
            </a:r>
            <a:r>
              <a:rPr lang="es-ES" sz="2400" dirty="0" err="1" smtClean="0">
                <a:latin typeface="Arial"/>
                <a:cs typeface="Arial"/>
              </a:rPr>
              <a:t>mínima</a:t>
            </a:r>
            <a:r>
              <a:rPr lang="es-ES" sz="2400" dirty="0" smtClean="0">
                <a:latin typeface="Arial"/>
                <a:cs typeface="Arial"/>
              </a:rPr>
              <a:t> </a:t>
            </a:r>
          </a:p>
          <a:p>
            <a:r>
              <a:rPr lang="es-ES" sz="2400" dirty="0" smtClean="0">
                <a:latin typeface="Arial"/>
                <a:cs typeface="Arial"/>
              </a:rPr>
              <a:t>Matrices </a:t>
            </a:r>
            <a:r>
              <a:rPr lang="es-ES" sz="2400" dirty="0">
                <a:latin typeface="Arial"/>
                <a:cs typeface="Arial"/>
              </a:rPr>
              <a:t>de adyacencia y </a:t>
            </a:r>
            <a:r>
              <a:rPr lang="es-ES" sz="2400" dirty="0" smtClean="0">
                <a:latin typeface="Arial"/>
                <a:cs typeface="Arial"/>
              </a:rPr>
              <a:t>grafos </a:t>
            </a:r>
          </a:p>
          <a:p>
            <a:r>
              <a:rPr lang="es-ES" sz="2400" dirty="0" err="1" smtClean="0">
                <a:latin typeface="Arial"/>
                <a:cs typeface="Arial"/>
              </a:rPr>
              <a:t>Digrafos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endParaRPr lang="es-ES" sz="2400" dirty="0">
              <a:latin typeface="Arial"/>
              <a:cs typeface="Arial"/>
            </a:endParaRPr>
          </a:p>
          <a:p>
            <a:endParaRPr lang="es-E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188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Elipse 103"/>
          <p:cNvSpPr/>
          <p:nvPr/>
        </p:nvSpPr>
        <p:spPr>
          <a:xfrm>
            <a:off x="3995936" y="1196752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9" name="Elipse 98"/>
          <p:cNvSpPr/>
          <p:nvPr/>
        </p:nvSpPr>
        <p:spPr>
          <a:xfrm>
            <a:off x="5508104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dirty="0" smtClean="0"/>
              <a:t>2018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20</a:t>
            </a:fld>
            <a:endParaRPr lang="es-ES"/>
          </a:p>
        </p:txBody>
      </p:sp>
      <p:sp>
        <p:nvSpPr>
          <p:cNvPr id="6" name="Elipse 5"/>
          <p:cNvSpPr/>
          <p:nvPr/>
        </p:nvSpPr>
        <p:spPr>
          <a:xfrm>
            <a:off x="2555776" y="1196752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/>
          <p:cNvSpPr/>
          <p:nvPr/>
        </p:nvSpPr>
        <p:spPr>
          <a:xfrm>
            <a:off x="4067944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/>
          <p:cNvSpPr/>
          <p:nvPr/>
        </p:nvSpPr>
        <p:spPr>
          <a:xfrm>
            <a:off x="4067944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Elipse 8"/>
          <p:cNvSpPr/>
          <p:nvPr/>
        </p:nvSpPr>
        <p:spPr>
          <a:xfrm>
            <a:off x="2555776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Elipse 9"/>
          <p:cNvSpPr/>
          <p:nvPr/>
        </p:nvSpPr>
        <p:spPr>
          <a:xfrm>
            <a:off x="2555776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/>
          <p:cNvSpPr/>
          <p:nvPr/>
        </p:nvSpPr>
        <p:spPr>
          <a:xfrm>
            <a:off x="1187624" y="1124744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2" name="Conector recto 11"/>
          <p:cNvCxnSpPr/>
          <p:nvPr/>
        </p:nvCxnSpPr>
        <p:spPr>
          <a:xfrm>
            <a:off x="291581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291581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291581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291581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291581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>
            <a:off x="435597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435597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435597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435597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435597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/>
          <p:cNvCxnSpPr/>
          <p:nvPr/>
        </p:nvCxnSpPr>
        <p:spPr>
          <a:xfrm>
            <a:off x="579613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>
            <a:off x="579613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>
            <a:off x="579613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/>
          <p:nvPr/>
        </p:nvCxnSpPr>
        <p:spPr>
          <a:xfrm>
            <a:off x="147565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/>
          <p:nvPr/>
        </p:nvCxnSpPr>
        <p:spPr>
          <a:xfrm flipV="1">
            <a:off x="147565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>
            <a:off x="147565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/>
          <p:cNvCxnSpPr/>
          <p:nvPr/>
        </p:nvCxnSpPr>
        <p:spPr>
          <a:xfrm>
            <a:off x="579613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/>
          <p:cNvCxnSpPr/>
          <p:nvPr/>
        </p:nvCxnSpPr>
        <p:spPr>
          <a:xfrm flipV="1">
            <a:off x="579613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/>
          <p:cNvCxnSpPr/>
          <p:nvPr/>
        </p:nvCxnSpPr>
        <p:spPr>
          <a:xfrm>
            <a:off x="291581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/>
          <p:cNvCxnSpPr/>
          <p:nvPr/>
        </p:nvCxnSpPr>
        <p:spPr>
          <a:xfrm>
            <a:off x="435597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/>
          <p:cNvCxnSpPr/>
          <p:nvPr/>
        </p:nvCxnSpPr>
        <p:spPr>
          <a:xfrm>
            <a:off x="435597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/>
          <p:cNvCxnSpPr/>
          <p:nvPr/>
        </p:nvCxnSpPr>
        <p:spPr>
          <a:xfrm flipH="1">
            <a:off x="291581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uadroTexto 33"/>
          <p:cNvSpPr txBox="1"/>
          <p:nvPr/>
        </p:nvSpPr>
        <p:spPr>
          <a:xfrm>
            <a:off x="1115616" y="130069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a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5" name="CuadroTexto 34"/>
          <p:cNvSpPr txBox="1"/>
          <p:nvPr/>
        </p:nvSpPr>
        <p:spPr>
          <a:xfrm>
            <a:off x="277180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b</a:t>
            </a:r>
          </a:p>
        </p:txBody>
      </p:sp>
      <p:sp>
        <p:nvSpPr>
          <p:cNvPr id="36" name="CuadroTexto 35"/>
          <p:cNvSpPr txBox="1"/>
          <p:nvPr/>
        </p:nvSpPr>
        <p:spPr>
          <a:xfrm>
            <a:off x="277180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h</a:t>
            </a:r>
          </a:p>
        </p:txBody>
      </p:sp>
      <p:sp>
        <p:nvSpPr>
          <p:cNvPr id="37" name="CuadroTexto 36"/>
          <p:cNvSpPr txBox="1"/>
          <p:nvPr/>
        </p:nvSpPr>
        <p:spPr>
          <a:xfrm>
            <a:off x="421196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c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8" name="CuadroTexto 37"/>
          <p:cNvSpPr txBox="1"/>
          <p:nvPr/>
        </p:nvSpPr>
        <p:spPr>
          <a:xfrm>
            <a:off x="4211960" y="2276872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i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9" name="CuadroTexto 38"/>
          <p:cNvSpPr txBox="1"/>
          <p:nvPr/>
        </p:nvSpPr>
        <p:spPr>
          <a:xfrm>
            <a:off x="565212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0" name="CuadroTexto 39"/>
          <p:cNvSpPr txBox="1"/>
          <p:nvPr/>
        </p:nvSpPr>
        <p:spPr>
          <a:xfrm>
            <a:off x="565212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j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1" name="CuadroTexto 40"/>
          <p:cNvSpPr txBox="1"/>
          <p:nvPr/>
        </p:nvSpPr>
        <p:spPr>
          <a:xfrm>
            <a:off x="291581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e</a:t>
            </a:r>
          </a:p>
        </p:txBody>
      </p:sp>
      <p:sp>
        <p:nvSpPr>
          <p:cNvPr id="42" name="CuadroTexto 41"/>
          <p:cNvSpPr txBox="1"/>
          <p:nvPr/>
        </p:nvSpPr>
        <p:spPr>
          <a:xfrm>
            <a:off x="4355976" y="105273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f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579613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g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7236296" y="134076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z</a:t>
            </a:r>
          </a:p>
        </p:txBody>
      </p:sp>
      <p:sp>
        <p:nvSpPr>
          <p:cNvPr id="45" name="CuadroTexto 44"/>
          <p:cNvSpPr txBox="1"/>
          <p:nvPr/>
        </p:nvSpPr>
        <p:spPr>
          <a:xfrm>
            <a:off x="2267744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6" name="CuadroTexto 45"/>
          <p:cNvSpPr txBox="1"/>
          <p:nvPr/>
        </p:nvSpPr>
        <p:spPr>
          <a:xfrm>
            <a:off x="2555776" y="86865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7" name="CuadroTexto 46"/>
          <p:cNvSpPr txBox="1"/>
          <p:nvPr/>
        </p:nvSpPr>
        <p:spPr>
          <a:xfrm>
            <a:off x="3707904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6516216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2051720" y="62068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0" name="CuadroTexto 49"/>
          <p:cNvSpPr txBox="1"/>
          <p:nvPr/>
        </p:nvSpPr>
        <p:spPr>
          <a:xfrm>
            <a:off x="5076056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1" name="CuadroTexto 50"/>
          <p:cNvSpPr txBox="1"/>
          <p:nvPr/>
        </p:nvSpPr>
        <p:spPr>
          <a:xfrm>
            <a:off x="5076056" y="158873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2" name="CuadroTexto 51"/>
          <p:cNvSpPr txBox="1"/>
          <p:nvPr/>
        </p:nvSpPr>
        <p:spPr>
          <a:xfrm>
            <a:off x="2051720" y="195922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3" name="CuadroTexto 52"/>
          <p:cNvSpPr txBox="1"/>
          <p:nvPr/>
        </p:nvSpPr>
        <p:spPr>
          <a:xfrm>
            <a:off x="3491880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5004048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5" name="CuadroTexto 54"/>
          <p:cNvSpPr txBox="1"/>
          <p:nvPr/>
        </p:nvSpPr>
        <p:spPr>
          <a:xfrm>
            <a:off x="5436096" y="167119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4355976" y="173274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3707904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58" name="CuadroTexto 57"/>
          <p:cNvSpPr txBox="1"/>
          <p:nvPr/>
        </p:nvSpPr>
        <p:spPr>
          <a:xfrm>
            <a:off x="3995936" y="79664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59" name="CuadroTexto 58"/>
          <p:cNvSpPr txBox="1"/>
          <p:nvPr/>
        </p:nvSpPr>
        <p:spPr>
          <a:xfrm>
            <a:off x="6516216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0" name="CuadroTexto 59"/>
          <p:cNvSpPr txBox="1"/>
          <p:nvPr/>
        </p:nvSpPr>
        <p:spPr>
          <a:xfrm>
            <a:off x="3707904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1" name="CuadroTexto 60"/>
          <p:cNvSpPr txBox="1"/>
          <p:nvPr/>
        </p:nvSpPr>
        <p:spPr>
          <a:xfrm>
            <a:off x="5076056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6156176" y="105273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3" name="CuadroTexto 62"/>
          <p:cNvSpPr txBox="1"/>
          <p:nvPr/>
        </p:nvSpPr>
        <p:spPr>
          <a:xfrm>
            <a:off x="5076056" y="76470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4" name="CuadroTexto 63"/>
          <p:cNvSpPr txBox="1"/>
          <p:nvPr/>
        </p:nvSpPr>
        <p:spPr>
          <a:xfrm>
            <a:off x="5436096" y="84716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65" name="CuadroTexto 64"/>
          <p:cNvSpPr txBox="1"/>
          <p:nvPr/>
        </p:nvSpPr>
        <p:spPr>
          <a:xfrm>
            <a:off x="2555776" y="166073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66" name="CuadroTexto 65"/>
          <p:cNvSpPr txBox="1"/>
          <p:nvPr/>
        </p:nvSpPr>
        <p:spPr>
          <a:xfrm>
            <a:off x="1115616" y="167119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0)</a:t>
            </a:r>
            <a:endParaRPr lang="es-ES" sz="2400" dirty="0"/>
          </a:p>
        </p:txBody>
      </p:sp>
      <p:sp>
        <p:nvSpPr>
          <p:cNvPr id="67" name="CuadroTexto 66"/>
          <p:cNvSpPr txBox="1"/>
          <p:nvPr/>
        </p:nvSpPr>
        <p:spPr>
          <a:xfrm>
            <a:off x="7452320" y="1455167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9" name="CuadroTexto 68"/>
          <p:cNvSpPr txBox="1"/>
          <p:nvPr/>
        </p:nvSpPr>
        <p:spPr>
          <a:xfrm>
            <a:off x="5868144" y="23103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0" name="CuadroTexto 69"/>
          <p:cNvSpPr txBox="1"/>
          <p:nvPr/>
        </p:nvSpPr>
        <p:spPr>
          <a:xfrm>
            <a:off x="6012160" y="1484784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1" name="CuadroTexto 70"/>
          <p:cNvSpPr txBox="1"/>
          <p:nvPr/>
        </p:nvSpPr>
        <p:spPr>
          <a:xfrm>
            <a:off x="5868144" y="2391271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2" name="CuadroTexto 71"/>
          <p:cNvSpPr txBox="1"/>
          <p:nvPr/>
        </p:nvSpPr>
        <p:spPr>
          <a:xfrm>
            <a:off x="2915816" y="87015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3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73" name="Conector recto 72"/>
          <p:cNvCxnSpPr/>
          <p:nvPr/>
        </p:nvCxnSpPr>
        <p:spPr>
          <a:xfrm>
            <a:off x="1979712" y="980728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CuadroTexto 73"/>
          <p:cNvSpPr txBox="1"/>
          <p:nvPr/>
        </p:nvSpPr>
        <p:spPr>
          <a:xfrm>
            <a:off x="3131840" y="1455167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75" name="Conector recto 74"/>
          <p:cNvCxnSpPr>
            <a:stCxn id="45" idx="1"/>
          </p:cNvCxnSpPr>
          <p:nvPr/>
        </p:nvCxnSpPr>
        <p:spPr>
          <a:xfrm>
            <a:off x="2267744" y="131550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CuadroTexto 75"/>
          <p:cNvSpPr txBox="1"/>
          <p:nvPr/>
        </p:nvSpPr>
        <p:spPr>
          <a:xfrm>
            <a:off x="2915816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77" name="Conector recto 76"/>
          <p:cNvCxnSpPr/>
          <p:nvPr/>
        </p:nvCxnSpPr>
        <p:spPr>
          <a:xfrm>
            <a:off x="2051720" y="1700808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CuadroTexto 77"/>
          <p:cNvSpPr txBox="1"/>
          <p:nvPr/>
        </p:nvSpPr>
        <p:spPr>
          <a:xfrm>
            <a:off x="4355976" y="11663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79" name="Conector recto 78"/>
          <p:cNvCxnSpPr/>
          <p:nvPr/>
        </p:nvCxnSpPr>
        <p:spPr>
          <a:xfrm>
            <a:off x="3707904" y="476672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CuadroTexto 79"/>
          <p:cNvSpPr txBox="1"/>
          <p:nvPr/>
        </p:nvSpPr>
        <p:spPr>
          <a:xfrm>
            <a:off x="3563888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1</a:t>
            </a:r>
          </a:p>
        </p:txBody>
      </p:sp>
      <p:cxnSp>
        <p:nvCxnSpPr>
          <p:cNvPr id="81" name="Conector recto 80"/>
          <p:cNvCxnSpPr/>
          <p:nvPr/>
        </p:nvCxnSpPr>
        <p:spPr>
          <a:xfrm>
            <a:off x="3779912" y="1027475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81"/>
          <p:cNvCxnSpPr/>
          <p:nvPr/>
        </p:nvCxnSpPr>
        <p:spPr>
          <a:xfrm>
            <a:off x="2771800" y="1268760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CuadroTexto 82"/>
          <p:cNvSpPr txBox="1"/>
          <p:nvPr/>
        </p:nvSpPr>
        <p:spPr>
          <a:xfrm>
            <a:off x="4427984" y="1052736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84" name="CuadroTexto 83"/>
          <p:cNvSpPr txBox="1"/>
          <p:nvPr/>
        </p:nvSpPr>
        <p:spPr>
          <a:xfrm>
            <a:off x="4283968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6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85" name="Conector recto 84"/>
          <p:cNvCxnSpPr/>
          <p:nvPr/>
        </p:nvCxnSpPr>
        <p:spPr>
          <a:xfrm>
            <a:off x="3635896" y="2251611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cto 85"/>
          <p:cNvCxnSpPr/>
          <p:nvPr/>
        </p:nvCxnSpPr>
        <p:spPr>
          <a:xfrm>
            <a:off x="3563888" y="1772816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/>
          <p:cNvCxnSpPr/>
          <p:nvPr/>
        </p:nvCxnSpPr>
        <p:spPr>
          <a:xfrm>
            <a:off x="2771800" y="1916832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87"/>
          <p:cNvCxnSpPr/>
          <p:nvPr/>
        </p:nvCxnSpPr>
        <p:spPr>
          <a:xfrm>
            <a:off x="3491880" y="131550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CuadroTexto 88"/>
          <p:cNvSpPr txBox="1"/>
          <p:nvPr/>
        </p:nvSpPr>
        <p:spPr>
          <a:xfrm>
            <a:off x="144016" y="314096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c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90" name="CuadroTexto 89"/>
          <p:cNvSpPr txBox="1"/>
          <p:nvPr/>
        </p:nvSpPr>
        <p:spPr>
          <a:xfrm>
            <a:off x="1584176" y="3140968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4, </a:t>
            </a:r>
            <a:r>
              <a:rPr lang="es-ES" sz="2400" b="1" dirty="0">
                <a:latin typeface="Times New Roman"/>
                <a:cs typeface="Times New Roman"/>
              </a:rPr>
              <a:t>5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+ 2</a:t>
            </a:r>
            <a:r>
              <a:rPr lang="es-ES" sz="2400" dirty="0" smtClean="0">
                <a:latin typeface="Arial"/>
                <a:cs typeface="Arial"/>
              </a:rPr>
              <a:t> } = </a:t>
            </a:r>
            <a:r>
              <a:rPr lang="es-ES" sz="2400" dirty="0">
                <a:latin typeface="Arial"/>
                <a:cs typeface="Arial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1" name="CuadroTexto 90"/>
          <p:cNvSpPr txBox="1"/>
          <p:nvPr/>
        </p:nvSpPr>
        <p:spPr>
          <a:xfrm>
            <a:off x="1619672" y="3645024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b="1" dirty="0">
                <a:latin typeface="Times New Roman"/>
                <a:cs typeface="Times New Roman"/>
              </a:rPr>
              <a:t>5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+ 6</a:t>
            </a:r>
            <a:r>
              <a:rPr lang="es-ES" sz="2400" dirty="0" smtClean="0">
                <a:latin typeface="Arial"/>
                <a:cs typeface="Arial"/>
              </a:rPr>
              <a:t> } = 11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2" name="CuadroTexto 91"/>
          <p:cNvSpPr txBox="1"/>
          <p:nvPr/>
        </p:nvSpPr>
        <p:spPr>
          <a:xfrm>
            <a:off x="1619672" y="4221088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b="1" dirty="0">
                <a:latin typeface="Times New Roman"/>
                <a:cs typeface="Times New Roman"/>
              </a:rPr>
              <a:t>5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+ 3</a:t>
            </a:r>
            <a:r>
              <a:rPr lang="es-ES" sz="2400" dirty="0" smtClean="0">
                <a:latin typeface="Arial"/>
                <a:cs typeface="Arial"/>
              </a:rPr>
              <a:t> } = </a:t>
            </a:r>
            <a:r>
              <a:rPr lang="es-ES" sz="2400" dirty="0">
                <a:latin typeface="Arial"/>
                <a:cs typeface="Arial"/>
              </a:rPr>
              <a:t>8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93" name="Conector recto 92"/>
          <p:cNvCxnSpPr/>
          <p:nvPr/>
        </p:nvCxnSpPr>
        <p:spPr>
          <a:xfrm>
            <a:off x="4211960" y="1052736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CuadroTexto 93"/>
          <p:cNvSpPr txBox="1"/>
          <p:nvPr/>
        </p:nvSpPr>
        <p:spPr>
          <a:xfrm>
            <a:off x="5940152" y="1455167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11)</a:t>
            </a:r>
            <a:endParaRPr lang="es-ES" sz="2400" dirty="0"/>
          </a:p>
        </p:txBody>
      </p:sp>
      <p:cxnSp>
        <p:nvCxnSpPr>
          <p:cNvPr id="96" name="Conector recto 95"/>
          <p:cNvCxnSpPr/>
          <p:nvPr/>
        </p:nvCxnSpPr>
        <p:spPr>
          <a:xfrm>
            <a:off x="5148064" y="95546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CuadroTexto 96"/>
          <p:cNvSpPr txBox="1"/>
          <p:nvPr/>
        </p:nvSpPr>
        <p:spPr>
          <a:xfrm>
            <a:off x="5796136" y="11663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8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98" name="Conector recto 97"/>
          <p:cNvCxnSpPr/>
          <p:nvPr/>
        </p:nvCxnSpPr>
        <p:spPr>
          <a:xfrm>
            <a:off x="5004048" y="476672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CuadroTexto 99"/>
          <p:cNvSpPr txBox="1"/>
          <p:nvPr/>
        </p:nvSpPr>
        <p:spPr>
          <a:xfrm>
            <a:off x="107504" y="4983559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</a:p>
        </p:txBody>
      </p:sp>
      <p:sp>
        <p:nvSpPr>
          <p:cNvPr id="101" name="CuadroTexto 100"/>
          <p:cNvSpPr txBox="1"/>
          <p:nvPr/>
        </p:nvSpPr>
        <p:spPr>
          <a:xfrm>
            <a:off x="1547664" y="4983559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4, </a:t>
            </a:r>
            <a:r>
              <a:rPr lang="es-ES" sz="2400" b="1" dirty="0">
                <a:latin typeface="Times New Roman"/>
                <a:cs typeface="Times New Roman"/>
              </a:rPr>
              <a:t>6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4 } = </a:t>
            </a:r>
            <a:r>
              <a:rPr lang="es-ES" sz="2400" dirty="0">
                <a:latin typeface="Arial"/>
                <a:cs typeface="Arial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2" name="CuadroTexto 101"/>
          <p:cNvSpPr txBox="1"/>
          <p:nvPr/>
        </p:nvSpPr>
        <p:spPr>
          <a:xfrm>
            <a:off x="1583160" y="5631631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j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j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j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b="1" dirty="0">
                <a:latin typeface="Times New Roman"/>
                <a:cs typeface="Times New Roman"/>
              </a:rPr>
              <a:t>6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+ 6</a:t>
            </a:r>
            <a:r>
              <a:rPr lang="es-ES" sz="2400" dirty="0" smtClean="0">
                <a:latin typeface="Arial"/>
                <a:cs typeface="Arial"/>
              </a:rPr>
              <a:t> } = 12              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103" name="Conector recto 102"/>
          <p:cNvCxnSpPr/>
          <p:nvPr/>
        </p:nvCxnSpPr>
        <p:spPr>
          <a:xfrm>
            <a:off x="4211960" y="1916832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/>
          <p:cNvCxnSpPr/>
          <p:nvPr/>
        </p:nvCxnSpPr>
        <p:spPr>
          <a:xfrm>
            <a:off x="5004048" y="2204864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uadroTexto 105"/>
          <p:cNvSpPr txBox="1"/>
          <p:nvPr/>
        </p:nvSpPr>
        <p:spPr>
          <a:xfrm>
            <a:off x="5796136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12)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32247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99" grpId="0" animBg="1"/>
      <p:bldP spid="69" grpId="0"/>
      <p:bldP spid="70" grpId="0"/>
      <p:bldP spid="71" grpId="0"/>
      <p:bldP spid="89" grpId="0"/>
      <p:bldP spid="90" grpId="0"/>
      <p:bldP spid="91" grpId="0"/>
      <p:bldP spid="92" grpId="0"/>
      <p:bldP spid="94" grpId="0"/>
      <p:bldP spid="97" grpId="0"/>
      <p:bldP spid="100" grpId="0"/>
      <p:bldP spid="101" grpId="0"/>
      <p:bldP spid="102" grpId="0"/>
      <p:bldP spid="10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Elipse 104"/>
          <p:cNvSpPr/>
          <p:nvPr/>
        </p:nvSpPr>
        <p:spPr>
          <a:xfrm>
            <a:off x="5508104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21</a:t>
            </a:fld>
            <a:endParaRPr lang="es-ES"/>
          </a:p>
        </p:txBody>
      </p:sp>
      <p:sp>
        <p:nvSpPr>
          <p:cNvPr id="6" name="Elipse 5"/>
          <p:cNvSpPr/>
          <p:nvPr/>
        </p:nvSpPr>
        <p:spPr>
          <a:xfrm>
            <a:off x="3995936" y="1196752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/>
          <p:cNvSpPr/>
          <p:nvPr/>
        </p:nvSpPr>
        <p:spPr>
          <a:xfrm>
            <a:off x="5508104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/>
          <p:cNvSpPr/>
          <p:nvPr/>
        </p:nvSpPr>
        <p:spPr>
          <a:xfrm>
            <a:off x="2555776" y="1196752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Elipse 8"/>
          <p:cNvSpPr/>
          <p:nvPr/>
        </p:nvSpPr>
        <p:spPr>
          <a:xfrm>
            <a:off x="4067944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Elipse 9"/>
          <p:cNvSpPr/>
          <p:nvPr/>
        </p:nvSpPr>
        <p:spPr>
          <a:xfrm>
            <a:off x="4067944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/>
          <p:cNvSpPr/>
          <p:nvPr/>
        </p:nvSpPr>
        <p:spPr>
          <a:xfrm>
            <a:off x="2555776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Elipse 11"/>
          <p:cNvSpPr/>
          <p:nvPr/>
        </p:nvSpPr>
        <p:spPr>
          <a:xfrm>
            <a:off x="2555776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Elipse 12"/>
          <p:cNvSpPr/>
          <p:nvPr/>
        </p:nvSpPr>
        <p:spPr>
          <a:xfrm>
            <a:off x="1187624" y="1124744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" name="Conector recto 13"/>
          <p:cNvCxnSpPr/>
          <p:nvPr/>
        </p:nvCxnSpPr>
        <p:spPr>
          <a:xfrm>
            <a:off x="291581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291581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291581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>
            <a:off x="291581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291581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435597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435597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435597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/>
          <p:cNvCxnSpPr/>
          <p:nvPr/>
        </p:nvCxnSpPr>
        <p:spPr>
          <a:xfrm>
            <a:off x="435597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>
            <a:off x="435597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>
            <a:off x="579613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/>
          <p:nvPr/>
        </p:nvCxnSpPr>
        <p:spPr>
          <a:xfrm>
            <a:off x="579613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/>
          <p:nvPr/>
        </p:nvCxnSpPr>
        <p:spPr>
          <a:xfrm>
            <a:off x="579613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>
            <a:off x="147565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/>
          <p:cNvCxnSpPr/>
          <p:nvPr/>
        </p:nvCxnSpPr>
        <p:spPr>
          <a:xfrm flipV="1">
            <a:off x="147565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/>
          <p:cNvCxnSpPr/>
          <p:nvPr/>
        </p:nvCxnSpPr>
        <p:spPr>
          <a:xfrm>
            <a:off x="147565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/>
          <p:cNvCxnSpPr/>
          <p:nvPr/>
        </p:nvCxnSpPr>
        <p:spPr>
          <a:xfrm>
            <a:off x="579613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/>
          <p:cNvCxnSpPr/>
          <p:nvPr/>
        </p:nvCxnSpPr>
        <p:spPr>
          <a:xfrm flipV="1">
            <a:off x="579613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/>
          <p:cNvCxnSpPr/>
          <p:nvPr/>
        </p:nvCxnSpPr>
        <p:spPr>
          <a:xfrm>
            <a:off x="291581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/>
          <p:cNvCxnSpPr/>
          <p:nvPr/>
        </p:nvCxnSpPr>
        <p:spPr>
          <a:xfrm>
            <a:off x="435597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/>
          <p:cNvCxnSpPr/>
          <p:nvPr/>
        </p:nvCxnSpPr>
        <p:spPr>
          <a:xfrm>
            <a:off x="435597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/>
          <p:cNvCxnSpPr/>
          <p:nvPr/>
        </p:nvCxnSpPr>
        <p:spPr>
          <a:xfrm flipH="1">
            <a:off x="291581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uadroTexto 35"/>
          <p:cNvSpPr txBox="1"/>
          <p:nvPr/>
        </p:nvSpPr>
        <p:spPr>
          <a:xfrm>
            <a:off x="1115616" y="130069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a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277180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b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277180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h</a:t>
            </a:r>
          </a:p>
        </p:txBody>
      </p:sp>
      <p:sp>
        <p:nvSpPr>
          <p:cNvPr id="39" name="CuadroTexto 38"/>
          <p:cNvSpPr txBox="1"/>
          <p:nvPr/>
        </p:nvSpPr>
        <p:spPr>
          <a:xfrm>
            <a:off x="421196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c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0" name="CuadroTexto 39"/>
          <p:cNvSpPr txBox="1"/>
          <p:nvPr/>
        </p:nvSpPr>
        <p:spPr>
          <a:xfrm>
            <a:off x="4211960" y="2276872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i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1" name="CuadroTexto 40"/>
          <p:cNvSpPr txBox="1"/>
          <p:nvPr/>
        </p:nvSpPr>
        <p:spPr>
          <a:xfrm>
            <a:off x="565212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565212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j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3" name="CuadroTexto 42"/>
          <p:cNvSpPr txBox="1"/>
          <p:nvPr/>
        </p:nvSpPr>
        <p:spPr>
          <a:xfrm>
            <a:off x="291581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e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4355976" y="105273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f</a:t>
            </a:r>
          </a:p>
        </p:txBody>
      </p:sp>
      <p:sp>
        <p:nvSpPr>
          <p:cNvPr id="45" name="CuadroTexto 44"/>
          <p:cNvSpPr txBox="1"/>
          <p:nvPr/>
        </p:nvSpPr>
        <p:spPr>
          <a:xfrm>
            <a:off x="579613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g</a:t>
            </a:r>
          </a:p>
        </p:txBody>
      </p:sp>
      <p:sp>
        <p:nvSpPr>
          <p:cNvPr id="46" name="CuadroTexto 45"/>
          <p:cNvSpPr txBox="1"/>
          <p:nvPr/>
        </p:nvSpPr>
        <p:spPr>
          <a:xfrm>
            <a:off x="7236296" y="134076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z</a:t>
            </a:r>
          </a:p>
        </p:txBody>
      </p:sp>
      <p:sp>
        <p:nvSpPr>
          <p:cNvPr id="47" name="CuadroTexto 46"/>
          <p:cNvSpPr txBox="1"/>
          <p:nvPr/>
        </p:nvSpPr>
        <p:spPr>
          <a:xfrm>
            <a:off x="2267744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2555776" y="86865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3707904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6516216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2051720" y="62068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2" name="CuadroTexto 51"/>
          <p:cNvSpPr txBox="1"/>
          <p:nvPr/>
        </p:nvSpPr>
        <p:spPr>
          <a:xfrm>
            <a:off x="5076056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3" name="CuadroTexto 52"/>
          <p:cNvSpPr txBox="1"/>
          <p:nvPr/>
        </p:nvSpPr>
        <p:spPr>
          <a:xfrm>
            <a:off x="5076056" y="158873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2051720" y="195922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5" name="CuadroTexto 54"/>
          <p:cNvSpPr txBox="1"/>
          <p:nvPr/>
        </p:nvSpPr>
        <p:spPr>
          <a:xfrm>
            <a:off x="3491880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5004048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5436096" y="167119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4355976" y="173274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9" name="CuadroTexto 58"/>
          <p:cNvSpPr txBox="1"/>
          <p:nvPr/>
        </p:nvSpPr>
        <p:spPr>
          <a:xfrm>
            <a:off x="3707904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0" name="CuadroTexto 59"/>
          <p:cNvSpPr txBox="1"/>
          <p:nvPr/>
        </p:nvSpPr>
        <p:spPr>
          <a:xfrm>
            <a:off x="3995936" y="79664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1" name="CuadroTexto 60"/>
          <p:cNvSpPr txBox="1"/>
          <p:nvPr/>
        </p:nvSpPr>
        <p:spPr>
          <a:xfrm>
            <a:off x="6516216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2" name="CuadroTexto 61"/>
          <p:cNvSpPr txBox="1"/>
          <p:nvPr/>
        </p:nvSpPr>
        <p:spPr>
          <a:xfrm>
            <a:off x="3707904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3" name="CuadroTexto 62"/>
          <p:cNvSpPr txBox="1"/>
          <p:nvPr/>
        </p:nvSpPr>
        <p:spPr>
          <a:xfrm>
            <a:off x="5076056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4" name="CuadroTexto 63"/>
          <p:cNvSpPr txBox="1"/>
          <p:nvPr/>
        </p:nvSpPr>
        <p:spPr>
          <a:xfrm>
            <a:off x="6156176" y="105273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5" name="CuadroTexto 64"/>
          <p:cNvSpPr txBox="1"/>
          <p:nvPr/>
        </p:nvSpPr>
        <p:spPr>
          <a:xfrm>
            <a:off x="5076056" y="76470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436096" y="84716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67" name="CuadroTexto 66"/>
          <p:cNvSpPr txBox="1"/>
          <p:nvPr/>
        </p:nvSpPr>
        <p:spPr>
          <a:xfrm>
            <a:off x="2555776" y="166073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68" name="CuadroTexto 67"/>
          <p:cNvSpPr txBox="1"/>
          <p:nvPr/>
        </p:nvSpPr>
        <p:spPr>
          <a:xfrm>
            <a:off x="1115616" y="167119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0)</a:t>
            </a:r>
            <a:endParaRPr lang="es-ES" sz="2400" dirty="0"/>
          </a:p>
        </p:txBody>
      </p:sp>
      <p:sp>
        <p:nvSpPr>
          <p:cNvPr id="69" name="CuadroTexto 68"/>
          <p:cNvSpPr txBox="1"/>
          <p:nvPr/>
        </p:nvSpPr>
        <p:spPr>
          <a:xfrm>
            <a:off x="7452320" y="1455167"/>
            <a:ext cx="57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∞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3" name="CuadroTexto 72"/>
          <p:cNvSpPr txBox="1"/>
          <p:nvPr/>
        </p:nvSpPr>
        <p:spPr>
          <a:xfrm>
            <a:off x="2915816" y="87015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3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74" name="Conector recto 73"/>
          <p:cNvCxnSpPr/>
          <p:nvPr/>
        </p:nvCxnSpPr>
        <p:spPr>
          <a:xfrm>
            <a:off x="1979712" y="980728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CuadroTexto 74"/>
          <p:cNvSpPr txBox="1"/>
          <p:nvPr/>
        </p:nvSpPr>
        <p:spPr>
          <a:xfrm>
            <a:off x="3131840" y="1455167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76" name="Conector recto 75"/>
          <p:cNvCxnSpPr>
            <a:stCxn id="47" idx="1"/>
          </p:cNvCxnSpPr>
          <p:nvPr/>
        </p:nvCxnSpPr>
        <p:spPr>
          <a:xfrm>
            <a:off x="2267744" y="131550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uadroTexto 76"/>
          <p:cNvSpPr txBox="1"/>
          <p:nvPr/>
        </p:nvSpPr>
        <p:spPr>
          <a:xfrm>
            <a:off x="2915816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78" name="Conector recto 77"/>
          <p:cNvCxnSpPr/>
          <p:nvPr/>
        </p:nvCxnSpPr>
        <p:spPr>
          <a:xfrm>
            <a:off x="2051720" y="1700808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CuadroTexto 78"/>
          <p:cNvSpPr txBox="1"/>
          <p:nvPr/>
        </p:nvSpPr>
        <p:spPr>
          <a:xfrm>
            <a:off x="4355976" y="11663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80" name="Conector recto 79"/>
          <p:cNvCxnSpPr/>
          <p:nvPr/>
        </p:nvCxnSpPr>
        <p:spPr>
          <a:xfrm>
            <a:off x="3707904" y="476672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CuadroTexto 80"/>
          <p:cNvSpPr txBox="1"/>
          <p:nvPr/>
        </p:nvSpPr>
        <p:spPr>
          <a:xfrm>
            <a:off x="3563888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1</a:t>
            </a:r>
          </a:p>
        </p:txBody>
      </p:sp>
      <p:cxnSp>
        <p:nvCxnSpPr>
          <p:cNvPr id="82" name="Conector recto 81"/>
          <p:cNvCxnSpPr/>
          <p:nvPr/>
        </p:nvCxnSpPr>
        <p:spPr>
          <a:xfrm>
            <a:off x="3779912" y="1027475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82"/>
          <p:cNvCxnSpPr/>
          <p:nvPr/>
        </p:nvCxnSpPr>
        <p:spPr>
          <a:xfrm>
            <a:off x="2771800" y="1268760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CuadroTexto 83"/>
          <p:cNvSpPr txBox="1"/>
          <p:nvPr/>
        </p:nvSpPr>
        <p:spPr>
          <a:xfrm>
            <a:off x="4427984" y="1052736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85" name="CuadroTexto 84"/>
          <p:cNvSpPr txBox="1"/>
          <p:nvPr/>
        </p:nvSpPr>
        <p:spPr>
          <a:xfrm>
            <a:off x="4283968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6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86" name="Conector recto 85"/>
          <p:cNvCxnSpPr/>
          <p:nvPr/>
        </p:nvCxnSpPr>
        <p:spPr>
          <a:xfrm>
            <a:off x="3635896" y="2251611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/>
          <p:cNvCxnSpPr/>
          <p:nvPr/>
        </p:nvCxnSpPr>
        <p:spPr>
          <a:xfrm>
            <a:off x="3563888" y="1772816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87"/>
          <p:cNvCxnSpPr/>
          <p:nvPr/>
        </p:nvCxnSpPr>
        <p:spPr>
          <a:xfrm>
            <a:off x="2771800" y="1916832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/>
          <p:cNvCxnSpPr/>
          <p:nvPr/>
        </p:nvCxnSpPr>
        <p:spPr>
          <a:xfrm>
            <a:off x="3491880" y="131550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/>
          <p:cNvCxnSpPr/>
          <p:nvPr/>
        </p:nvCxnSpPr>
        <p:spPr>
          <a:xfrm>
            <a:off x="4211960" y="1052736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CuadroTexto 90"/>
          <p:cNvSpPr txBox="1"/>
          <p:nvPr/>
        </p:nvSpPr>
        <p:spPr>
          <a:xfrm>
            <a:off x="6012160" y="1455167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11)</a:t>
            </a:r>
            <a:endParaRPr lang="es-ES" sz="2400" dirty="0"/>
          </a:p>
        </p:txBody>
      </p:sp>
      <p:cxnSp>
        <p:nvCxnSpPr>
          <p:cNvPr id="92" name="Conector recto 91"/>
          <p:cNvCxnSpPr/>
          <p:nvPr/>
        </p:nvCxnSpPr>
        <p:spPr>
          <a:xfrm>
            <a:off x="5148064" y="95546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CuadroTexto 92"/>
          <p:cNvSpPr txBox="1"/>
          <p:nvPr/>
        </p:nvSpPr>
        <p:spPr>
          <a:xfrm>
            <a:off x="5868144" y="11663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8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94" name="Conector recto 93"/>
          <p:cNvCxnSpPr/>
          <p:nvPr/>
        </p:nvCxnSpPr>
        <p:spPr>
          <a:xfrm>
            <a:off x="5004048" y="476672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/>
          <p:cNvCxnSpPr/>
          <p:nvPr/>
        </p:nvCxnSpPr>
        <p:spPr>
          <a:xfrm>
            <a:off x="4211960" y="1916832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/>
          <p:cNvCxnSpPr/>
          <p:nvPr/>
        </p:nvCxnSpPr>
        <p:spPr>
          <a:xfrm>
            <a:off x="5004048" y="2204864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CuadroTexto 96"/>
          <p:cNvSpPr txBox="1"/>
          <p:nvPr/>
        </p:nvSpPr>
        <p:spPr>
          <a:xfrm>
            <a:off x="5796136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12)</a:t>
            </a:r>
            <a:endParaRPr lang="es-ES" sz="2400" dirty="0"/>
          </a:p>
        </p:txBody>
      </p:sp>
      <p:sp>
        <p:nvSpPr>
          <p:cNvPr id="98" name="CuadroTexto 97"/>
          <p:cNvSpPr txBox="1"/>
          <p:nvPr/>
        </p:nvSpPr>
        <p:spPr>
          <a:xfrm>
            <a:off x="107504" y="2996952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f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99" name="CuadroTexto 98"/>
          <p:cNvSpPr txBox="1"/>
          <p:nvPr/>
        </p:nvSpPr>
        <p:spPr>
          <a:xfrm>
            <a:off x="1547664" y="2996952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11, </a:t>
            </a:r>
            <a:r>
              <a:rPr lang="es-ES" sz="2400" b="1" dirty="0">
                <a:latin typeface="Times New Roman"/>
                <a:cs typeface="Times New Roman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4 } = </a:t>
            </a:r>
            <a:r>
              <a:rPr lang="es-ES" sz="2400" dirty="0">
                <a:latin typeface="Arial"/>
                <a:cs typeface="Arial"/>
              </a:rPr>
              <a:t>8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0" name="CuadroTexto 99"/>
          <p:cNvSpPr txBox="1"/>
          <p:nvPr/>
        </p:nvSpPr>
        <p:spPr>
          <a:xfrm>
            <a:off x="1583160" y="3645024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j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j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f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j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b="1" dirty="0">
                <a:latin typeface="Times New Roman"/>
                <a:cs typeface="Times New Roman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3 } = </a:t>
            </a:r>
            <a:r>
              <a:rPr lang="es-ES" sz="2400" dirty="0">
                <a:latin typeface="Arial"/>
                <a:cs typeface="Arial"/>
              </a:rPr>
              <a:t>7</a:t>
            </a:r>
            <a:r>
              <a:rPr lang="es-ES" sz="2400" dirty="0" smtClean="0">
                <a:latin typeface="Arial"/>
                <a:cs typeface="Arial"/>
              </a:rPr>
              <a:t>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1" name="CuadroTexto 100"/>
          <p:cNvSpPr txBox="1"/>
          <p:nvPr/>
        </p:nvSpPr>
        <p:spPr>
          <a:xfrm>
            <a:off x="6012160" y="1455167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8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102" name="Conector recto 101"/>
          <p:cNvCxnSpPr/>
          <p:nvPr/>
        </p:nvCxnSpPr>
        <p:spPr>
          <a:xfrm>
            <a:off x="5004048" y="1412776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CuadroTexto 102"/>
          <p:cNvSpPr txBox="1"/>
          <p:nvPr/>
        </p:nvSpPr>
        <p:spPr>
          <a:xfrm>
            <a:off x="5796136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7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104" name="Conector recto 103"/>
          <p:cNvCxnSpPr/>
          <p:nvPr/>
        </p:nvCxnSpPr>
        <p:spPr>
          <a:xfrm>
            <a:off x="4932040" y="1700808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uadroTexto 105"/>
          <p:cNvSpPr txBox="1"/>
          <p:nvPr/>
        </p:nvSpPr>
        <p:spPr>
          <a:xfrm>
            <a:off x="107504" y="4335487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</a:p>
        </p:txBody>
      </p:sp>
      <p:sp>
        <p:nvSpPr>
          <p:cNvPr id="107" name="CuadroTexto 106"/>
          <p:cNvSpPr txBox="1"/>
          <p:nvPr/>
        </p:nvSpPr>
        <p:spPr>
          <a:xfrm>
            <a:off x="1547664" y="4335487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8</a:t>
            </a:r>
            <a:r>
              <a:rPr lang="es-ES" sz="2400" dirty="0" smtClean="0">
                <a:latin typeface="Arial"/>
                <a:cs typeface="Arial"/>
              </a:rPr>
              <a:t>, </a:t>
            </a:r>
            <a:r>
              <a:rPr lang="es-ES" sz="2400" b="1" dirty="0">
                <a:latin typeface="Times New Roman"/>
                <a:cs typeface="Times New Roman"/>
              </a:rPr>
              <a:t>8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+ 7</a:t>
            </a:r>
            <a:r>
              <a:rPr lang="es-ES" sz="2400" dirty="0" smtClean="0">
                <a:latin typeface="Arial"/>
                <a:cs typeface="Arial"/>
              </a:rPr>
              <a:t> } = </a:t>
            </a:r>
            <a:r>
              <a:rPr lang="es-ES" sz="2400" dirty="0">
                <a:latin typeface="Arial"/>
                <a:cs typeface="Arial"/>
              </a:rPr>
              <a:t>8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8" name="CuadroTexto 107"/>
          <p:cNvSpPr txBox="1"/>
          <p:nvPr/>
        </p:nvSpPr>
        <p:spPr>
          <a:xfrm>
            <a:off x="1583160" y="4983559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b="1" dirty="0">
                <a:latin typeface="Times New Roman"/>
                <a:cs typeface="Times New Roman"/>
              </a:rPr>
              <a:t>8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+ 2</a:t>
            </a:r>
            <a:r>
              <a:rPr lang="es-ES" sz="2400" dirty="0" smtClean="0">
                <a:latin typeface="Arial"/>
                <a:cs typeface="Arial"/>
              </a:rPr>
              <a:t> } = 10              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109" name="Conector recto 108"/>
          <p:cNvCxnSpPr/>
          <p:nvPr/>
        </p:nvCxnSpPr>
        <p:spPr>
          <a:xfrm>
            <a:off x="5652120" y="1124744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CuadroTexto 109"/>
          <p:cNvSpPr txBox="1"/>
          <p:nvPr/>
        </p:nvSpPr>
        <p:spPr>
          <a:xfrm>
            <a:off x="7452320" y="1412776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10)</a:t>
            </a:r>
            <a:endParaRPr lang="es-ES" sz="2400" dirty="0"/>
          </a:p>
        </p:txBody>
      </p:sp>
      <p:cxnSp>
        <p:nvCxnSpPr>
          <p:cNvPr id="111" name="Conector recto 110"/>
          <p:cNvCxnSpPr/>
          <p:nvPr/>
        </p:nvCxnSpPr>
        <p:spPr>
          <a:xfrm>
            <a:off x="6660232" y="1052736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157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69" grpId="0"/>
      <p:bldP spid="91" grpId="0"/>
      <p:bldP spid="97" grpId="0"/>
      <p:bldP spid="98" grpId="0"/>
      <p:bldP spid="99" grpId="0"/>
      <p:bldP spid="100" grpId="0"/>
      <p:bldP spid="101" grpId="0"/>
      <p:bldP spid="103" grpId="1"/>
      <p:bldP spid="106" grpId="0"/>
      <p:bldP spid="107" grpId="0"/>
      <p:bldP spid="108" grpId="0"/>
      <p:bldP spid="1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Elipse 117"/>
          <p:cNvSpPr/>
          <p:nvPr/>
        </p:nvSpPr>
        <p:spPr>
          <a:xfrm>
            <a:off x="6948264" y="1196752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7" name="Elipse 106"/>
          <p:cNvSpPr/>
          <p:nvPr/>
        </p:nvSpPr>
        <p:spPr>
          <a:xfrm>
            <a:off x="5508104" y="1196752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22</a:t>
            </a:fld>
            <a:endParaRPr lang="es-ES"/>
          </a:p>
        </p:txBody>
      </p:sp>
      <p:sp>
        <p:nvSpPr>
          <p:cNvPr id="6" name="Elipse 5"/>
          <p:cNvSpPr/>
          <p:nvPr/>
        </p:nvSpPr>
        <p:spPr>
          <a:xfrm>
            <a:off x="5508104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/>
          <p:cNvSpPr/>
          <p:nvPr/>
        </p:nvSpPr>
        <p:spPr>
          <a:xfrm>
            <a:off x="3995936" y="1196752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/>
          <p:cNvSpPr/>
          <p:nvPr/>
        </p:nvSpPr>
        <p:spPr>
          <a:xfrm>
            <a:off x="5508104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Elipse 8"/>
          <p:cNvSpPr/>
          <p:nvPr/>
        </p:nvSpPr>
        <p:spPr>
          <a:xfrm>
            <a:off x="2555776" y="1196752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Elipse 9"/>
          <p:cNvSpPr/>
          <p:nvPr/>
        </p:nvSpPr>
        <p:spPr>
          <a:xfrm>
            <a:off x="4067944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/>
          <p:cNvSpPr/>
          <p:nvPr/>
        </p:nvSpPr>
        <p:spPr>
          <a:xfrm>
            <a:off x="4067944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Elipse 11"/>
          <p:cNvSpPr/>
          <p:nvPr/>
        </p:nvSpPr>
        <p:spPr>
          <a:xfrm>
            <a:off x="2555776" y="2060848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Elipse 12"/>
          <p:cNvSpPr/>
          <p:nvPr/>
        </p:nvSpPr>
        <p:spPr>
          <a:xfrm>
            <a:off x="2555776" y="332656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Elipse 13"/>
          <p:cNvSpPr/>
          <p:nvPr/>
        </p:nvSpPr>
        <p:spPr>
          <a:xfrm>
            <a:off x="1187624" y="1124744"/>
            <a:ext cx="648072" cy="6480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5" name="Conector recto 14"/>
          <p:cNvCxnSpPr/>
          <p:nvPr/>
        </p:nvCxnSpPr>
        <p:spPr>
          <a:xfrm>
            <a:off x="291581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291581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>
            <a:off x="291581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291581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>
            <a:off x="291581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>
            <a:off x="435597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>
            <a:off x="435597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/>
          <p:cNvCxnSpPr/>
          <p:nvPr/>
        </p:nvCxnSpPr>
        <p:spPr>
          <a:xfrm>
            <a:off x="4355976" y="652626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>
            <a:off x="435597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/>
          <p:cNvCxnSpPr/>
          <p:nvPr/>
        </p:nvCxnSpPr>
        <p:spPr>
          <a:xfrm>
            <a:off x="4355976" y="2380818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/>
          <p:nvPr/>
        </p:nvCxnSpPr>
        <p:spPr>
          <a:xfrm>
            <a:off x="5796136" y="652626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/>
          <p:nvPr/>
        </p:nvCxnSpPr>
        <p:spPr>
          <a:xfrm>
            <a:off x="5796136" y="1516722"/>
            <a:ext cx="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>
            <a:off x="579613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/>
          <p:cNvCxnSpPr/>
          <p:nvPr/>
        </p:nvCxnSpPr>
        <p:spPr>
          <a:xfrm>
            <a:off x="1475656" y="1516722"/>
            <a:ext cx="144016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/>
          <p:cNvCxnSpPr/>
          <p:nvPr/>
        </p:nvCxnSpPr>
        <p:spPr>
          <a:xfrm flipV="1">
            <a:off x="147565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/>
          <p:cNvCxnSpPr/>
          <p:nvPr/>
        </p:nvCxnSpPr>
        <p:spPr>
          <a:xfrm>
            <a:off x="147565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/>
          <p:cNvCxnSpPr/>
          <p:nvPr/>
        </p:nvCxnSpPr>
        <p:spPr>
          <a:xfrm>
            <a:off x="579613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/>
          <p:cNvCxnSpPr/>
          <p:nvPr/>
        </p:nvCxnSpPr>
        <p:spPr>
          <a:xfrm flipV="1">
            <a:off x="579613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/>
          <p:cNvCxnSpPr/>
          <p:nvPr/>
        </p:nvCxnSpPr>
        <p:spPr>
          <a:xfrm>
            <a:off x="291581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/>
          <p:cNvCxnSpPr/>
          <p:nvPr/>
        </p:nvCxnSpPr>
        <p:spPr>
          <a:xfrm>
            <a:off x="4355976" y="652626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/>
          <p:cNvCxnSpPr/>
          <p:nvPr/>
        </p:nvCxnSpPr>
        <p:spPr>
          <a:xfrm>
            <a:off x="435597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/>
          <p:cNvCxnSpPr/>
          <p:nvPr/>
        </p:nvCxnSpPr>
        <p:spPr>
          <a:xfrm flipH="1">
            <a:off x="2915816" y="1516722"/>
            <a:ext cx="1440160" cy="8640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uadroTexto 36"/>
          <p:cNvSpPr txBox="1"/>
          <p:nvPr/>
        </p:nvSpPr>
        <p:spPr>
          <a:xfrm>
            <a:off x="1115616" y="130069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a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8" name="CuadroTexto 37"/>
          <p:cNvSpPr txBox="1"/>
          <p:nvPr/>
        </p:nvSpPr>
        <p:spPr>
          <a:xfrm>
            <a:off x="277180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b</a:t>
            </a:r>
          </a:p>
        </p:txBody>
      </p:sp>
      <p:sp>
        <p:nvSpPr>
          <p:cNvPr id="39" name="CuadroTexto 38"/>
          <p:cNvSpPr txBox="1"/>
          <p:nvPr/>
        </p:nvSpPr>
        <p:spPr>
          <a:xfrm>
            <a:off x="277180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h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421196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c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1" name="CuadroTexto 40"/>
          <p:cNvSpPr txBox="1"/>
          <p:nvPr/>
        </p:nvSpPr>
        <p:spPr>
          <a:xfrm>
            <a:off x="4211960" y="2276872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i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5652120" y="188640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3" name="CuadroTexto 42"/>
          <p:cNvSpPr txBox="1"/>
          <p:nvPr/>
        </p:nvSpPr>
        <p:spPr>
          <a:xfrm>
            <a:off x="5652120" y="231926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j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4" name="CuadroTexto 43"/>
          <p:cNvSpPr txBox="1"/>
          <p:nvPr/>
        </p:nvSpPr>
        <p:spPr>
          <a:xfrm>
            <a:off x="291581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e</a:t>
            </a:r>
          </a:p>
        </p:txBody>
      </p:sp>
      <p:sp>
        <p:nvSpPr>
          <p:cNvPr id="45" name="CuadroTexto 44"/>
          <p:cNvSpPr txBox="1"/>
          <p:nvPr/>
        </p:nvSpPr>
        <p:spPr>
          <a:xfrm>
            <a:off x="4355976" y="105273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f</a:t>
            </a:r>
          </a:p>
        </p:txBody>
      </p:sp>
      <p:sp>
        <p:nvSpPr>
          <p:cNvPr id="46" name="CuadroTexto 45"/>
          <p:cNvSpPr txBox="1"/>
          <p:nvPr/>
        </p:nvSpPr>
        <p:spPr>
          <a:xfrm>
            <a:off x="5796136" y="1412776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g</a:t>
            </a:r>
          </a:p>
        </p:txBody>
      </p:sp>
      <p:sp>
        <p:nvSpPr>
          <p:cNvPr id="47" name="CuadroTexto 46"/>
          <p:cNvSpPr txBox="1"/>
          <p:nvPr/>
        </p:nvSpPr>
        <p:spPr>
          <a:xfrm>
            <a:off x="7236296" y="1340768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z</a:t>
            </a:r>
          </a:p>
        </p:txBody>
      </p:sp>
      <p:sp>
        <p:nvSpPr>
          <p:cNvPr id="48" name="CuadroTexto 47"/>
          <p:cNvSpPr txBox="1"/>
          <p:nvPr/>
        </p:nvSpPr>
        <p:spPr>
          <a:xfrm>
            <a:off x="2267744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2555776" y="86865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3707904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6516216" y="1815207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5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2" name="CuadroTexto 51"/>
          <p:cNvSpPr txBox="1"/>
          <p:nvPr/>
        </p:nvSpPr>
        <p:spPr>
          <a:xfrm>
            <a:off x="2051720" y="62068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3" name="CuadroTexto 52"/>
          <p:cNvSpPr txBox="1"/>
          <p:nvPr/>
        </p:nvSpPr>
        <p:spPr>
          <a:xfrm>
            <a:off x="5076056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076056" y="1588730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3</a:t>
            </a:r>
          </a:p>
        </p:txBody>
      </p:sp>
      <p:sp>
        <p:nvSpPr>
          <p:cNvPr id="55" name="CuadroTexto 54"/>
          <p:cNvSpPr txBox="1"/>
          <p:nvPr/>
        </p:nvSpPr>
        <p:spPr>
          <a:xfrm>
            <a:off x="2051720" y="195922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6" name="CuadroTexto 55"/>
          <p:cNvSpPr txBox="1"/>
          <p:nvPr/>
        </p:nvSpPr>
        <p:spPr>
          <a:xfrm>
            <a:off x="3491880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7" name="CuadroTexto 56"/>
          <p:cNvSpPr txBox="1"/>
          <p:nvPr/>
        </p:nvSpPr>
        <p:spPr>
          <a:xfrm>
            <a:off x="5004048" y="108467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5436096" y="167119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9" name="CuadroTexto 58"/>
          <p:cNvSpPr txBox="1"/>
          <p:nvPr/>
        </p:nvSpPr>
        <p:spPr>
          <a:xfrm>
            <a:off x="4355976" y="173274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4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0" name="CuadroTexto 59"/>
          <p:cNvSpPr txBox="1"/>
          <p:nvPr/>
        </p:nvSpPr>
        <p:spPr>
          <a:xfrm>
            <a:off x="3707904" y="22057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1" name="CuadroTexto 60"/>
          <p:cNvSpPr txBox="1"/>
          <p:nvPr/>
        </p:nvSpPr>
        <p:spPr>
          <a:xfrm>
            <a:off x="3995936" y="796642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2" name="CuadroTexto 61"/>
          <p:cNvSpPr txBox="1"/>
          <p:nvPr/>
        </p:nvSpPr>
        <p:spPr>
          <a:xfrm>
            <a:off x="6516216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3" name="CuadroTexto 62"/>
          <p:cNvSpPr txBox="1"/>
          <p:nvPr/>
        </p:nvSpPr>
        <p:spPr>
          <a:xfrm>
            <a:off x="3707904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2</a:t>
            </a:r>
          </a:p>
        </p:txBody>
      </p:sp>
      <p:sp>
        <p:nvSpPr>
          <p:cNvPr id="64" name="CuadroTexto 63"/>
          <p:cNvSpPr txBox="1"/>
          <p:nvPr/>
        </p:nvSpPr>
        <p:spPr>
          <a:xfrm>
            <a:off x="5076056" y="231926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5" name="CuadroTexto 64"/>
          <p:cNvSpPr txBox="1"/>
          <p:nvPr/>
        </p:nvSpPr>
        <p:spPr>
          <a:xfrm>
            <a:off x="6156176" y="105273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6" name="CuadroTexto 65"/>
          <p:cNvSpPr txBox="1"/>
          <p:nvPr/>
        </p:nvSpPr>
        <p:spPr>
          <a:xfrm>
            <a:off x="5076056" y="764704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6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7" name="CuadroTexto 66"/>
          <p:cNvSpPr txBox="1"/>
          <p:nvPr/>
        </p:nvSpPr>
        <p:spPr>
          <a:xfrm>
            <a:off x="5436096" y="84716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68" name="CuadroTexto 67"/>
          <p:cNvSpPr txBox="1"/>
          <p:nvPr/>
        </p:nvSpPr>
        <p:spPr>
          <a:xfrm>
            <a:off x="2555776" y="1660738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7</a:t>
            </a:r>
          </a:p>
        </p:txBody>
      </p:sp>
      <p:sp>
        <p:nvSpPr>
          <p:cNvPr id="69" name="CuadroTexto 68"/>
          <p:cNvSpPr txBox="1"/>
          <p:nvPr/>
        </p:nvSpPr>
        <p:spPr>
          <a:xfrm>
            <a:off x="1115616" y="167119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0)</a:t>
            </a:r>
            <a:endParaRPr lang="es-ES" sz="2400" dirty="0"/>
          </a:p>
        </p:txBody>
      </p:sp>
      <p:sp>
        <p:nvSpPr>
          <p:cNvPr id="71" name="CuadroTexto 70"/>
          <p:cNvSpPr txBox="1"/>
          <p:nvPr/>
        </p:nvSpPr>
        <p:spPr>
          <a:xfrm>
            <a:off x="2915816" y="87015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3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72" name="Conector recto 71"/>
          <p:cNvCxnSpPr/>
          <p:nvPr/>
        </p:nvCxnSpPr>
        <p:spPr>
          <a:xfrm>
            <a:off x="1979712" y="980728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CuadroTexto 72"/>
          <p:cNvSpPr txBox="1"/>
          <p:nvPr/>
        </p:nvSpPr>
        <p:spPr>
          <a:xfrm>
            <a:off x="3131840" y="1455167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74" name="Conector recto 73"/>
          <p:cNvCxnSpPr>
            <a:stCxn id="48" idx="1"/>
          </p:cNvCxnSpPr>
          <p:nvPr/>
        </p:nvCxnSpPr>
        <p:spPr>
          <a:xfrm>
            <a:off x="2267744" y="131550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CuadroTexto 74"/>
          <p:cNvSpPr txBox="1"/>
          <p:nvPr/>
        </p:nvSpPr>
        <p:spPr>
          <a:xfrm>
            <a:off x="2915816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76" name="Conector recto 75"/>
          <p:cNvCxnSpPr/>
          <p:nvPr/>
        </p:nvCxnSpPr>
        <p:spPr>
          <a:xfrm>
            <a:off x="2051720" y="1700808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uadroTexto 76"/>
          <p:cNvSpPr txBox="1"/>
          <p:nvPr/>
        </p:nvSpPr>
        <p:spPr>
          <a:xfrm>
            <a:off x="4355976" y="11663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5)</a:t>
            </a:r>
            <a:endParaRPr lang="es-ES" sz="2400" dirty="0"/>
          </a:p>
        </p:txBody>
      </p:sp>
      <p:cxnSp>
        <p:nvCxnSpPr>
          <p:cNvPr id="78" name="Conector recto 77"/>
          <p:cNvCxnSpPr/>
          <p:nvPr/>
        </p:nvCxnSpPr>
        <p:spPr>
          <a:xfrm>
            <a:off x="3707904" y="476672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CuadroTexto 78"/>
          <p:cNvSpPr txBox="1"/>
          <p:nvPr/>
        </p:nvSpPr>
        <p:spPr>
          <a:xfrm>
            <a:off x="3563888" y="692696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Arial"/>
                <a:cs typeface="Arial"/>
              </a:rPr>
              <a:t>1</a:t>
            </a:r>
          </a:p>
        </p:txBody>
      </p:sp>
      <p:cxnSp>
        <p:nvCxnSpPr>
          <p:cNvPr id="80" name="Conector recto 79"/>
          <p:cNvCxnSpPr/>
          <p:nvPr/>
        </p:nvCxnSpPr>
        <p:spPr>
          <a:xfrm>
            <a:off x="3779912" y="1027475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cto 80"/>
          <p:cNvCxnSpPr/>
          <p:nvPr/>
        </p:nvCxnSpPr>
        <p:spPr>
          <a:xfrm>
            <a:off x="2771800" y="1268760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CuadroTexto 81"/>
          <p:cNvSpPr txBox="1"/>
          <p:nvPr/>
        </p:nvSpPr>
        <p:spPr>
          <a:xfrm>
            <a:off x="4427984" y="1052736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83" name="CuadroTexto 82"/>
          <p:cNvSpPr txBox="1"/>
          <p:nvPr/>
        </p:nvSpPr>
        <p:spPr>
          <a:xfrm>
            <a:off x="4283968" y="2391271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h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6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84" name="Conector recto 83"/>
          <p:cNvCxnSpPr/>
          <p:nvPr/>
        </p:nvCxnSpPr>
        <p:spPr>
          <a:xfrm>
            <a:off x="3635896" y="2251611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84"/>
          <p:cNvCxnSpPr/>
          <p:nvPr/>
        </p:nvCxnSpPr>
        <p:spPr>
          <a:xfrm>
            <a:off x="3563888" y="1772816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cto 85"/>
          <p:cNvCxnSpPr/>
          <p:nvPr/>
        </p:nvCxnSpPr>
        <p:spPr>
          <a:xfrm>
            <a:off x="2771800" y="1916832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/>
          <p:cNvCxnSpPr/>
          <p:nvPr/>
        </p:nvCxnSpPr>
        <p:spPr>
          <a:xfrm>
            <a:off x="3491880" y="131550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87"/>
          <p:cNvCxnSpPr/>
          <p:nvPr/>
        </p:nvCxnSpPr>
        <p:spPr>
          <a:xfrm>
            <a:off x="4211960" y="1052736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/>
          <p:cNvCxnSpPr/>
          <p:nvPr/>
        </p:nvCxnSpPr>
        <p:spPr>
          <a:xfrm>
            <a:off x="5148064" y="955467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CuadroTexto 90"/>
          <p:cNvSpPr txBox="1"/>
          <p:nvPr/>
        </p:nvSpPr>
        <p:spPr>
          <a:xfrm>
            <a:off x="5868144" y="116632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8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92" name="Conector recto 91"/>
          <p:cNvCxnSpPr/>
          <p:nvPr/>
        </p:nvCxnSpPr>
        <p:spPr>
          <a:xfrm>
            <a:off x="5004048" y="476672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/>
          <p:cNvCxnSpPr/>
          <p:nvPr/>
        </p:nvCxnSpPr>
        <p:spPr>
          <a:xfrm>
            <a:off x="4211960" y="1916832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/>
          <p:cNvCxnSpPr/>
          <p:nvPr/>
        </p:nvCxnSpPr>
        <p:spPr>
          <a:xfrm>
            <a:off x="5004048" y="2204864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CuadroTexto 95"/>
          <p:cNvSpPr txBox="1"/>
          <p:nvPr/>
        </p:nvSpPr>
        <p:spPr>
          <a:xfrm>
            <a:off x="6012160" y="1455167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8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97" name="Conector recto 96"/>
          <p:cNvCxnSpPr/>
          <p:nvPr/>
        </p:nvCxnSpPr>
        <p:spPr>
          <a:xfrm>
            <a:off x="5004048" y="1412776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CuadroTexto 97"/>
          <p:cNvSpPr txBox="1"/>
          <p:nvPr/>
        </p:nvSpPr>
        <p:spPr>
          <a:xfrm>
            <a:off x="5796136" y="2348880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i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/>
              <a:t>7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cxnSp>
        <p:nvCxnSpPr>
          <p:cNvPr id="99" name="Conector recto 98"/>
          <p:cNvCxnSpPr/>
          <p:nvPr/>
        </p:nvCxnSpPr>
        <p:spPr>
          <a:xfrm>
            <a:off x="4932040" y="1700808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/>
          <p:cNvCxnSpPr/>
          <p:nvPr/>
        </p:nvCxnSpPr>
        <p:spPr>
          <a:xfrm>
            <a:off x="5652120" y="1124744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CuadroTexto 100"/>
          <p:cNvSpPr txBox="1"/>
          <p:nvPr/>
        </p:nvSpPr>
        <p:spPr>
          <a:xfrm>
            <a:off x="7452320" y="1455167"/>
            <a:ext cx="1152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dirty="0" smtClean="0"/>
              <a:t>10)</a:t>
            </a:r>
            <a:endParaRPr lang="es-ES" sz="2400" dirty="0"/>
          </a:p>
        </p:txBody>
      </p:sp>
      <p:cxnSp>
        <p:nvCxnSpPr>
          <p:cNvPr id="102" name="Conector recto 101"/>
          <p:cNvCxnSpPr/>
          <p:nvPr/>
        </p:nvCxnSpPr>
        <p:spPr>
          <a:xfrm>
            <a:off x="6660232" y="1052736"/>
            <a:ext cx="72008" cy="2880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CuadroTexto 102"/>
          <p:cNvSpPr txBox="1"/>
          <p:nvPr/>
        </p:nvSpPr>
        <p:spPr>
          <a:xfrm>
            <a:off x="107504" y="314096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j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104" name="CuadroTexto 103"/>
          <p:cNvSpPr txBox="1"/>
          <p:nvPr/>
        </p:nvSpPr>
        <p:spPr>
          <a:xfrm>
            <a:off x="1547664" y="3140968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j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j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8</a:t>
            </a:r>
            <a:r>
              <a:rPr lang="es-ES" sz="2400" dirty="0" smtClean="0">
                <a:latin typeface="Arial"/>
                <a:cs typeface="Arial"/>
              </a:rPr>
              <a:t>, </a:t>
            </a:r>
            <a:r>
              <a:rPr lang="es-ES" sz="2400" b="1" dirty="0">
                <a:latin typeface="Times New Roman"/>
                <a:cs typeface="Times New Roman"/>
              </a:rPr>
              <a:t>7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4 } = </a:t>
            </a:r>
            <a:r>
              <a:rPr lang="es-ES" sz="2400" dirty="0">
                <a:latin typeface="Arial"/>
                <a:cs typeface="Arial"/>
              </a:rPr>
              <a:t>8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105" name="CuadroTexto 104"/>
          <p:cNvSpPr txBox="1"/>
          <p:nvPr/>
        </p:nvSpPr>
        <p:spPr>
          <a:xfrm>
            <a:off x="1583160" y="3789040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j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j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10, </a:t>
            </a:r>
            <a:r>
              <a:rPr lang="es-ES" sz="2400" b="1" dirty="0">
                <a:latin typeface="Times New Roman"/>
                <a:cs typeface="Times New Roman"/>
              </a:rPr>
              <a:t>7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5 } = 10              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106" name="Conector recto 105"/>
          <p:cNvCxnSpPr/>
          <p:nvPr/>
        </p:nvCxnSpPr>
        <p:spPr>
          <a:xfrm>
            <a:off x="5652120" y="1844824"/>
            <a:ext cx="288032" cy="720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Conector recto 107"/>
          <p:cNvCxnSpPr/>
          <p:nvPr/>
        </p:nvCxnSpPr>
        <p:spPr>
          <a:xfrm>
            <a:off x="6372200" y="1844824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CuadroTexto 108"/>
          <p:cNvSpPr txBox="1"/>
          <p:nvPr/>
        </p:nvSpPr>
        <p:spPr>
          <a:xfrm>
            <a:off x="108520" y="4437112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</a:p>
        </p:txBody>
      </p:sp>
      <p:sp>
        <p:nvSpPr>
          <p:cNvPr id="110" name="CuadroTexto 109"/>
          <p:cNvSpPr txBox="1"/>
          <p:nvPr/>
        </p:nvSpPr>
        <p:spPr>
          <a:xfrm>
            <a:off x="1584176" y="4479503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g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10, </a:t>
            </a:r>
            <a:r>
              <a:rPr lang="es-ES" sz="2400" b="1" dirty="0">
                <a:latin typeface="Times New Roman"/>
                <a:cs typeface="Times New Roman"/>
              </a:rPr>
              <a:t>8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+ 6</a:t>
            </a:r>
            <a:r>
              <a:rPr lang="es-ES" sz="2400" dirty="0" smtClean="0">
                <a:latin typeface="Arial"/>
                <a:cs typeface="Arial"/>
              </a:rPr>
              <a:t> } = 10              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111" name="Conector recto 110"/>
          <p:cNvCxnSpPr/>
          <p:nvPr/>
        </p:nvCxnSpPr>
        <p:spPr>
          <a:xfrm>
            <a:off x="6524600" y="1340768"/>
            <a:ext cx="72008" cy="313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CuadroTexto 112"/>
          <p:cNvSpPr txBox="1"/>
          <p:nvPr/>
        </p:nvSpPr>
        <p:spPr>
          <a:xfrm>
            <a:off x="5220072" y="5067760"/>
            <a:ext cx="79208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 smtClean="0">
                <a:latin typeface="Times New Roman"/>
                <a:cs typeface="Times New Roman"/>
              </a:rPr>
              <a:t>z</a:t>
            </a:r>
            <a:endParaRPr lang="es-ES" sz="3200" b="1" i="1" dirty="0">
              <a:latin typeface="Times New Roman"/>
              <a:cs typeface="Times New Roman"/>
            </a:endParaRPr>
          </a:p>
        </p:txBody>
      </p:sp>
      <p:sp>
        <p:nvSpPr>
          <p:cNvPr id="114" name="CuadroTexto 113"/>
          <p:cNvSpPr txBox="1"/>
          <p:nvPr/>
        </p:nvSpPr>
        <p:spPr>
          <a:xfrm>
            <a:off x="4716016" y="5067760"/>
            <a:ext cx="79208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>
                <a:latin typeface="Times New Roman"/>
                <a:cs typeface="Times New Roman"/>
              </a:rPr>
              <a:t>d</a:t>
            </a:r>
          </a:p>
        </p:txBody>
      </p:sp>
      <p:sp>
        <p:nvSpPr>
          <p:cNvPr id="115" name="CuadroTexto 114"/>
          <p:cNvSpPr txBox="1"/>
          <p:nvPr/>
        </p:nvSpPr>
        <p:spPr>
          <a:xfrm>
            <a:off x="4211960" y="5076472"/>
            <a:ext cx="79208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 smtClean="0">
                <a:latin typeface="Times New Roman"/>
                <a:cs typeface="Times New Roman"/>
              </a:rPr>
              <a:t>c</a:t>
            </a:r>
            <a:endParaRPr lang="es-ES" sz="3200" b="1" i="1" dirty="0">
              <a:latin typeface="Times New Roman"/>
              <a:cs typeface="Times New Roman"/>
            </a:endParaRPr>
          </a:p>
        </p:txBody>
      </p:sp>
      <p:sp>
        <p:nvSpPr>
          <p:cNvPr id="116" name="CuadroTexto 115"/>
          <p:cNvSpPr txBox="1"/>
          <p:nvPr/>
        </p:nvSpPr>
        <p:spPr>
          <a:xfrm>
            <a:off x="3707904" y="5076472"/>
            <a:ext cx="79208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>
                <a:latin typeface="Times New Roman"/>
                <a:cs typeface="Times New Roman"/>
              </a:rPr>
              <a:t>b</a:t>
            </a:r>
          </a:p>
        </p:txBody>
      </p:sp>
      <p:sp>
        <p:nvSpPr>
          <p:cNvPr id="117" name="CuadroTexto 116"/>
          <p:cNvSpPr txBox="1"/>
          <p:nvPr/>
        </p:nvSpPr>
        <p:spPr>
          <a:xfrm>
            <a:off x="3131840" y="5076472"/>
            <a:ext cx="79208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 smtClean="0">
                <a:latin typeface="Times New Roman"/>
                <a:cs typeface="Times New Roman"/>
              </a:rPr>
              <a:t>a</a:t>
            </a:r>
            <a:endParaRPr lang="es-ES" sz="3200" b="1" i="1" dirty="0">
              <a:latin typeface="Times New Roman"/>
              <a:cs typeface="Times New Roman"/>
            </a:endParaRPr>
          </a:p>
        </p:txBody>
      </p:sp>
      <p:sp>
        <p:nvSpPr>
          <p:cNvPr id="119" name="CuadroTexto 118"/>
          <p:cNvSpPr txBox="1"/>
          <p:nvPr/>
        </p:nvSpPr>
        <p:spPr>
          <a:xfrm>
            <a:off x="755576" y="5775647"/>
            <a:ext cx="7560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a </a:t>
            </a:r>
            <a:r>
              <a:rPr lang="mr-IN" sz="2400" dirty="0" smtClean="0">
                <a:latin typeface="Arial"/>
                <a:cs typeface="Arial"/>
              </a:rPr>
              <a:t>–</a:t>
            </a:r>
            <a:r>
              <a:rPr lang="es-ES" sz="2400" dirty="0" smtClean="0">
                <a:latin typeface="Arial"/>
                <a:cs typeface="Arial"/>
              </a:rPr>
              <a:t> f = 4       a </a:t>
            </a:r>
            <a:r>
              <a:rPr lang="mr-IN" sz="2400" dirty="0" smtClean="0">
                <a:latin typeface="Arial"/>
                <a:cs typeface="Arial"/>
              </a:rPr>
              <a:t>–</a:t>
            </a:r>
            <a:r>
              <a:rPr lang="es-ES" sz="2400" dirty="0" smtClean="0">
                <a:latin typeface="Arial"/>
                <a:cs typeface="Arial"/>
              </a:rPr>
              <a:t> g = 8         b </a:t>
            </a:r>
            <a:r>
              <a:rPr lang="mr-IN" sz="2400" dirty="0" smtClean="0">
                <a:latin typeface="Arial"/>
                <a:cs typeface="Arial"/>
              </a:rPr>
              <a:t>–</a:t>
            </a:r>
            <a:r>
              <a:rPr lang="es-ES" sz="2400" dirty="0" smtClean="0">
                <a:latin typeface="Arial"/>
                <a:cs typeface="Arial"/>
              </a:rPr>
              <a:t> j =  ?           h </a:t>
            </a:r>
            <a:r>
              <a:rPr lang="mr-IN" sz="2400" dirty="0" smtClean="0">
                <a:latin typeface="Arial"/>
                <a:cs typeface="Arial"/>
              </a:rPr>
              <a:t>–</a:t>
            </a:r>
            <a:r>
              <a:rPr lang="es-ES" sz="2400" dirty="0" smtClean="0">
                <a:latin typeface="Arial"/>
                <a:cs typeface="Arial"/>
              </a:rPr>
              <a:t> d = ?    </a:t>
            </a:r>
            <a:endParaRPr lang="es-E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943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animBg="1"/>
      <p:bldP spid="107" grpId="0" animBg="1"/>
      <p:bldP spid="103" grpId="0"/>
      <p:bldP spid="104" grpId="0"/>
      <p:bldP spid="105" grpId="0"/>
      <p:bldP spid="109" grpId="0"/>
      <p:bldP spid="110" grpId="0"/>
      <p:bldP spid="113" grpId="0"/>
      <p:bldP spid="114" grpId="0"/>
      <p:bldP spid="115" grpId="0"/>
      <p:bldP spid="116" grpId="0"/>
      <p:bldP spid="117" grpId="0"/>
      <p:bldP spid="1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27584" y="519063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u="sng" dirty="0" smtClean="0">
                <a:latin typeface="Arial"/>
                <a:cs typeface="Arial"/>
              </a:rPr>
              <a:t>Matrices de adyacencia</a:t>
            </a:r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23</a:t>
            </a:fld>
            <a:endParaRPr lang="es-ES"/>
          </a:p>
        </p:txBody>
      </p:sp>
      <p:pic>
        <p:nvPicPr>
          <p:cNvPr id="39" name="Imagen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268760"/>
            <a:ext cx="3877949" cy="2631465"/>
          </a:xfrm>
          <a:prstGeom prst="rect">
            <a:avLst/>
          </a:prstGeom>
        </p:spPr>
      </p:pic>
      <p:graphicFrame>
        <p:nvGraphicFramePr>
          <p:cNvPr id="40" name="Objeto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0900550"/>
              </p:ext>
            </p:extLst>
          </p:nvPr>
        </p:nvGraphicFramePr>
        <p:xfrm>
          <a:off x="-787203" y="3416201"/>
          <a:ext cx="14000163" cy="260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9" name="Documento" r:id="rId5" imgW="5397500" imgH="1003300" progId="Word.Document.12">
                  <p:embed/>
                </p:oleObj>
              </mc:Choice>
              <mc:Fallback>
                <p:oleObj name="Documento" r:id="rId5" imgW="5397500" imgH="1003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787203" y="3416201"/>
                        <a:ext cx="14000163" cy="2605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Abrir corchete 40"/>
          <p:cNvSpPr/>
          <p:nvPr/>
        </p:nvSpPr>
        <p:spPr>
          <a:xfrm>
            <a:off x="5220072" y="3861048"/>
            <a:ext cx="288032" cy="2232248"/>
          </a:xfrm>
          <a:prstGeom prst="leftBracke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2" name="Abrir corchete 41"/>
          <p:cNvSpPr/>
          <p:nvPr/>
        </p:nvSpPr>
        <p:spPr>
          <a:xfrm>
            <a:off x="3635896" y="2204864"/>
            <a:ext cx="288032" cy="2232248"/>
          </a:xfrm>
          <a:prstGeom prst="leftBracket">
            <a:avLst/>
          </a:prstGeom>
          <a:scene3d>
            <a:camera prst="orthographicFront">
              <a:rot lat="0" lon="54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3" name="Abrir corchete 42"/>
          <p:cNvSpPr/>
          <p:nvPr/>
        </p:nvSpPr>
        <p:spPr>
          <a:xfrm>
            <a:off x="7812360" y="3861048"/>
            <a:ext cx="288032" cy="2232248"/>
          </a:xfrm>
          <a:prstGeom prst="leftBracket">
            <a:avLst/>
          </a:prstGeom>
          <a:ln w="57150" cmpd="sng"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696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24</a:t>
            </a:fld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485827"/>
            <a:ext cx="3149835" cy="3519237"/>
          </a:xfrm>
          <a:prstGeom prst="rect">
            <a:avLst/>
          </a:prstGeom>
        </p:spPr>
      </p:pic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0660305"/>
              </p:ext>
            </p:extLst>
          </p:nvPr>
        </p:nvGraphicFramePr>
        <p:xfrm>
          <a:off x="-787203" y="3416201"/>
          <a:ext cx="14000163" cy="260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90" name="Documento" r:id="rId5" imgW="5397500" imgH="1003300" progId="Word.Document.12">
                  <p:embed/>
                </p:oleObj>
              </mc:Choice>
              <mc:Fallback>
                <p:oleObj name="Documento" r:id="rId5" imgW="5397500" imgH="1003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787203" y="3416201"/>
                        <a:ext cx="14000163" cy="2605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Abrir corchete 6"/>
          <p:cNvSpPr/>
          <p:nvPr/>
        </p:nvSpPr>
        <p:spPr>
          <a:xfrm>
            <a:off x="5220072" y="3861048"/>
            <a:ext cx="288032" cy="2232248"/>
          </a:xfrm>
          <a:prstGeom prst="leftBracket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Abrir corchete 7"/>
          <p:cNvSpPr/>
          <p:nvPr/>
        </p:nvSpPr>
        <p:spPr>
          <a:xfrm>
            <a:off x="7812360" y="3861048"/>
            <a:ext cx="288032" cy="2232248"/>
          </a:xfrm>
          <a:prstGeom prst="leftBracket">
            <a:avLst/>
          </a:prstGeom>
          <a:ln w="57150" cmpd="sng"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563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25</a:t>
            </a:fld>
            <a:endParaRPr lang="es-ES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4929484"/>
              </p:ext>
            </p:extLst>
          </p:nvPr>
        </p:nvGraphicFramePr>
        <p:xfrm>
          <a:off x="-4856163" y="4509120"/>
          <a:ext cx="14000163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25" name="Documento" r:id="rId4" imgW="5397500" imgH="177800" progId="Word.Document.12">
                  <p:embed/>
                </p:oleObj>
              </mc:Choice>
              <mc:Fallback>
                <p:oleObj name="Documento" r:id="rId4" imgW="53975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856163" y="4509120"/>
                        <a:ext cx="14000163" cy="461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Imagen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5616" y="485827"/>
            <a:ext cx="3149835" cy="3519237"/>
          </a:xfrm>
          <a:prstGeom prst="rect">
            <a:avLst/>
          </a:prstGeom>
        </p:spPr>
      </p:pic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632682"/>
              </p:ext>
            </p:extLst>
          </p:nvPr>
        </p:nvGraphicFramePr>
        <p:xfrm>
          <a:off x="-643187" y="1268760"/>
          <a:ext cx="14000163" cy="211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26" name="Documento" r:id="rId8" imgW="5397500" imgH="812800" progId="Word.Document.12">
                  <p:embed/>
                </p:oleObj>
              </mc:Choice>
              <mc:Fallback>
                <p:oleObj name="Documento" r:id="rId8" imgW="5397500" imgH="812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643187" y="1268760"/>
                        <a:ext cx="14000163" cy="2111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uadroTexto 8"/>
          <p:cNvSpPr txBox="1"/>
          <p:nvPr/>
        </p:nvSpPr>
        <p:spPr>
          <a:xfrm>
            <a:off x="539552" y="5445224"/>
            <a:ext cx="8136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latin typeface="Arial"/>
                <a:cs typeface="Arial"/>
              </a:rPr>
              <a:t>Cantidad de caminos entre los vértices (</a:t>
            </a:r>
            <a:r>
              <a:rPr lang="es-ES" sz="2400" b="1" i="1" dirty="0" smtClean="0">
                <a:latin typeface="Times New Roman"/>
                <a:cs typeface="Times New Roman"/>
              </a:rPr>
              <a:t>i, j</a:t>
            </a:r>
            <a:r>
              <a:rPr lang="es-ES" sz="2400" dirty="0" smtClean="0">
                <a:latin typeface="Arial"/>
                <a:cs typeface="Arial"/>
              </a:rPr>
              <a:t>) </a:t>
            </a:r>
          </a:p>
          <a:p>
            <a:pPr algn="ctr"/>
            <a:r>
              <a:rPr lang="es-ES" sz="2400" dirty="0" smtClean="0">
                <a:latin typeface="Arial"/>
                <a:cs typeface="Arial"/>
              </a:rPr>
              <a:t>de longitud 1, 2, 3, </a:t>
            </a:r>
            <a:r>
              <a:rPr lang="mr-IN" sz="2400" dirty="0" smtClean="0">
                <a:latin typeface="Arial"/>
                <a:cs typeface="Arial"/>
              </a:rPr>
              <a:t>…</a:t>
            </a:r>
            <a:endParaRPr lang="es-E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0064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26</a:t>
            </a:fld>
            <a:endParaRPr lang="es-ES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2809304"/>
              </p:ext>
            </p:extLst>
          </p:nvPr>
        </p:nvGraphicFramePr>
        <p:xfrm>
          <a:off x="-828600" y="692696"/>
          <a:ext cx="10518530" cy="15863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35" name="Documento" r:id="rId4" imgW="5397500" imgH="812800" progId="Word.Document.12">
                  <p:embed/>
                </p:oleObj>
              </mc:Choice>
              <mc:Fallback>
                <p:oleObj name="Documento" r:id="rId4" imgW="5397500" imgH="812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28600" y="692696"/>
                        <a:ext cx="10518530" cy="15863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Imagen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6341" y="2636912"/>
            <a:ext cx="3149835" cy="351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93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27</a:t>
            </a:fld>
            <a:endParaRPr lang="es-ES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3108231"/>
              </p:ext>
            </p:extLst>
          </p:nvPr>
        </p:nvGraphicFramePr>
        <p:xfrm>
          <a:off x="-350485" y="764801"/>
          <a:ext cx="9562300" cy="1442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58" name="Documento" r:id="rId4" imgW="5397500" imgH="812800" progId="Word.Document.12">
                  <p:embed/>
                </p:oleObj>
              </mc:Choice>
              <mc:Fallback>
                <p:oleObj name="Documento" r:id="rId4" imgW="5397500" imgH="812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0485" y="764801"/>
                        <a:ext cx="9562300" cy="1442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Imagen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6341" y="2636912"/>
            <a:ext cx="3149835" cy="351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7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28</a:t>
            </a:fld>
            <a:endParaRPr lang="es-ES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9604755"/>
              </p:ext>
            </p:extLst>
          </p:nvPr>
        </p:nvGraphicFramePr>
        <p:xfrm>
          <a:off x="-252536" y="627146"/>
          <a:ext cx="9562300" cy="1442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81" name="Documento" r:id="rId4" imgW="5397500" imgH="812800" progId="Word.Document.12">
                  <p:embed/>
                </p:oleObj>
              </mc:Choice>
              <mc:Fallback>
                <p:oleObj name="Documento" r:id="rId4" imgW="5397500" imgH="812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2536" y="627146"/>
                        <a:ext cx="9562300" cy="1442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Imagen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6341" y="2564904"/>
            <a:ext cx="3149835" cy="351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7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29</a:t>
            </a:fld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3491880" y="2780928"/>
            <a:ext cx="20882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 smtClean="0">
                <a:latin typeface="Arial"/>
                <a:cs typeface="Arial"/>
              </a:rPr>
              <a:t>FIN</a:t>
            </a:r>
            <a:endParaRPr lang="es-ES" sz="4000" dirty="0">
              <a:latin typeface="Arial"/>
              <a:cs typeface="Arial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980728"/>
            <a:ext cx="4276415" cy="431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9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3260576" y="6356350"/>
            <a:ext cx="2895600" cy="365125"/>
          </a:xfrm>
        </p:spPr>
        <p:txBody>
          <a:bodyPr/>
          <a:lstStyle/>
          <a:p>
            <a:r>
              <a:rPr lang="is-IS" dirty="0" smtClean="0"/>
              <a:t>2018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3</a:t>
            </a:fld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56" y="770880"/>
            <a:ext cx="4293828" cy="589848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910556"/>
            <a:ext cx="3960440" cy="5758804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2051720" y="188640"/>
            <a:ext cx="4968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 smtClean="0">
                <a:latin typeface="Arial"/>
                <a:cs typeface="Arial"/>
              </a:rPr>
              <a:t>GRAFOS PONDERADOS</a:t>
            </a:r>
            <a:endParaRPr lang="es-E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934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375" y="3425130"/>
            <a:ext cx="2675749" cy="2492478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83568" y="1772816"/>
            <a:ext cx="77768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Placa de acero para agujerear con el tiempo que lleva recorrer los diferentes caminos.</a:t>
            </a:r>
            <a:endParaRPr lang="es-ES" sz="2400" dirty="0">
              <a:latin typeface="Arial"/>
              <a:cs typeface="Arial"/>
            </a:endParaRPr>
          </a:p>
        </p:txBody>
      </p:sp>
      <p:pic>
        <p:nvPicPr>
          <p:cNvPr id="6" name="Imagen 5" descr="Escanear 16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35" y="3027291"/>
            <a:ext cx="2872276" cy="3570061"/>
          </a:xfrm>
          <a:prstGeom prst="rect">
            <a:avLst/>
          </a:prstGeom>
        </p:spPr>
      </p:pic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4</a:t>
            </a:fld>
            <a:endParaRPr lang="es-ES"/>
          </a:p>
        </p:txBody>
      </p:sp>
      <p:sp>
        <p:nvSpPr>
          <p:cNvPr id="7" name="CuadroTexto 6"/>
          <p:cNvSpPr txBox="1"/>
          <p:nvPr/>
        </p:nvSpPr>
        <p:spPr>
          <a:xfrm>
            <a:off x="971600" y="996250"/>
            <a:ext cx="3672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Etiquetas - Peso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971600" y="375047"/>
            <a:ext cx="4680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>
                <a:latin typeface="Arial"/>
                <a:cs typeface="Arial"/>
              </a:rPr>
              <a:t>Camino de longitud mínima</a:t>
            </a:r>
            <a:endParaRPr lang="es-ES" sz="24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191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Elipse 113"/>
          <p:cNvSpPr/>
          <p:nvPr/>
        </p:nvSpPr>
        <p:spPr>
          <a:xfrm>
            <a:off x="2339752" y="1772816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5</a:t>
            </a:fld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971600" y="188640"/>
            <a:ext cx="7056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smtClean="0"/>
              <a:t>ALGORITMO DEL CAMINO MAS CORTO (DIJKSTRA)</a:t>
            </a:r>
            <a:endParaRPr lang="es-ES" sz="2400" b="1" dirty="0"/>
          </a:p>
        </p:txBody>
      </p:sp>
      <p:sp>
        <p:nvSpPr>
          <p:cNvPr id="7" name="CuadroTexto 6"/>
          <p:cNvSpPr txBox="1"/>
          <p:nvPr/>
        </p:nvSpPr>
        <p:spPr>
          <a:xfrm>
            <a:off x="323528" y="3501008"/>
            <a:ext cx="8568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Arial"/>
                <a:cs typeface="Arial"/>
              </a:rPr>
              <a:t>Dijkstra</a:t>
            </a:r>
            <a:r>
              <a:rPr lang="es-ES" sz="2400" dirty="0" smtClean="0">
                <a:latin typeface="Arial"/>
                <a:cs typeface="Arial"/>
              </a:rPr>
              <a:t> asigna una etiqueta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b="1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b="1" dirty="0" smtClean="0">
                <a:latin typeface="Arial"/>
                <a:cs typeface="Arial"/>
              </a:rPr>
              <a:t>)</a:t>
            </a:r>
            <a:r>
              <a:rPr lang="es-ES" sz="2400" dirty="0" smtClean="0">
                <a:latin typeface="Arial"/>
                <a:cs typeface="Arial"/>
              </a:rPr>
              <a:t> a cada vértice 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, que será la distancia del vértice de inicio del camino al vértice 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9" name="Marcador de pie de página 2"/>
          <p:cNvSpPr txBox="1">
            <a:spLocks/>
          </p:cNvSpPr>
          <p:nvPr/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40" name="Marcador de número de diapositiva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0F457E3-388E-45D4-8A1D-2C4BABBDFFEA}" type="slidenum">
              <a:rPr lang="es-ES" smtClean="0"/>
              <a:pPr/>
              <a:t>5</a:t>
            </a:fld>
            <a:endParaRPr lang="es-ES" dirty="0"/>
          </a:p>
        </p:txBody>
      </p:sp>
      <p:sp>
        <p:nvSpPr>
          <p:cNvPr id="79" name="CuadroTexto 78"/>
          <p:cNvSpPr txBox="1"/>
          <p:nvPr/>
        </p:nvSpPr>
        <p:spPr>
          <a:xfrm>
            <a:off x="323528" y="4614227"/>
            <a:ext cx="8424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Vamos a buscar el camino mas corto desde el vértice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i="1" dirty="0" smtClean="0"/>
              <a:t> </a:t>
            </a:r>
            <a:r>
              <a:rPr lang="es-ES" sz="2400" dirty="0" smtClean="0"/>
              <a:t>al vértice </a:t>
            </a:r>
            <a:r>
              <a:rPr lang="es-ES" sz="2400" b="1" i="1" dirty="0" smtClean="0">
                <a:latin typeface="Times New Roman"/>
                <a:cs typeface="Times New Roman"/>
              </a:rPr>
              <a:t>z</a:t>
            </a:r>
            <a:endParaRPr lang="es-ES" sz="2400" b="1" dirty="0">
              <a:latin typeface="Times New Roman"/>
              <a:cs typeface="Times New Roman"/>
            </a:endParaRPr>
          </a:p>
        </p:txBody>
      </p:sp>
      <p:sp>
        <p:nvSpPr>
          <p:cNvPr id="80" name="CuadroTexto 79"/>
          <p:cNvSpPr txBox="1"/>
          <p:nvPr/>
        </p:nvSpPr>
        <p:spPr>
          <a:xfrm>
            <a:off x="323528" y="5334307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Consideramos   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) = 0   y consideramos que todos los demás vértices 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/>
              <a:t> están a una distancia infinita de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i="1" dirty="0" smtClean="0"/>
              <a:t> </a:t>
            </a:r>
            <a:r>
              <a:rPr lang="es-ES" sz="2400" dirty="0" smtClean="0"/>
              <a:t>en principio 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/>
              <a:t>) = </a:t>
            </a:r>
            <a:r>
              <a:rPr lang="es-ES" sz="2400" b="1" i="1" dirty="0" smtClean="0">
                <a:latin typeface="Times New Roman"/>
                <a:cs typeface="Times New Roman"/>
              </a:rPr>
              <a:t>∞</a:t>
            </a:r>
            <a:r>
              <a:rPr lang="es-ES" sz="2400" dirty="0" smtClean="0"/>
              <a:t> </a:t>
            </a:r>
          </a:p>
        </p:txBody>
      </p:sp>
      <p:cxnSp>
        <p:nvCxnSpPr>
          <p:cNvPr id="81" name="Conector recto 80"/>
          <p:cNvCxnSpPr/>
          <p:nvPr/>
        </p:nvCxnSpPr>
        <p:spPr>
          <a:xfrm>
            <a:off x="3413326" y="1268760"/>
            <a:ext cx="209477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81"/>
          <p:cNvCxnSpPr/>
          <p:nvPr/>
        </p:nvCxnSpPr>
        <p:spPr>
          <a:xfrm>
            <a:off x="3491880" y="2852936"/>
            <a:ext cx="20882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82"/>
          <p:cNvCxnSpPr/>
          <p:nvPr/>
        </p:nvCxnSpPr>
        <p:spPr>
          <a:xfrm flipH="1">
            <a:off x="2483768" y="1268760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cto 83"/>
          <p:cNvCxnSpPr/>
          <p:nvPr/>
        </p:nvCxnSpPr>
        <p:spPr>
          <a:xfrm flipH="1">
            <a:off x="5580112" y="2060848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84"/>
          <p:cNvCxnSpPr/>
          <p:nvPr/>
        </p:nvCxnSpPr>
        <p:spPr>
          <a:xfrm flipH="1" flipV="1">
            <a:off x="2483768" y="2060848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cto 85"/>
          <p:cNvCxnSpPr/>
          <p:nvPr/>
        </p:nvCxnSpPr>
        <p:spPr>
          <a:xfrm flipH="1" flipV="1">
            <a:off x="5508104" y="1268760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/>
          <p:cNvCxnSpPr/>
          <p:nvPr/>
        </p:nvCxnSpPr>
        <p:spPr>
          <a:xfrm>
            <a:off x="3419872" y="1268760"/>
            <a:ext cx="2232248" cy="15841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uadroTexto 87"/>
          <p:cNvSpPr txBox="1"/>
          <p:nvPr/>
        </p:nvSpPr>
        <p:spPr>
          <a:xfrm>
            <a:off x="2051720" y="16288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a</a:t>
            </a:r>
          </a:p>
        </p:txBody>
      </p:sp>
      <p:sp>
        <p:nvSpPr>
          <p:cNvPr id="89" name="CuadroTexto 88"/>
          <p:cNvSpPr txBox="1"/>
          <p:nvPr/>
        </p:nvSpPr>
        <p:spPr>
          <a:xfrm>
            <a:off x="3203848" y="67353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b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90" name="CuadroTexto 89"/>
          <p:cNvSpPr txBox="1"/>
          <p:nvPr/>
        </p:nvSpPr>
        <p:spPr>
          <a:xfrm>
            <a:off x="5364088" y="69269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c</a:t>
            </a:r>
          </a:p>
        </p:txBody>
      </p:sp>
      <p:sp>
        <p:nvSpPr>
          <p:cNvPr id="91" name="CuadroTexto 90"/>
          <p:cNvSpPr txBox="1"/>
          <p:nvPr/>
        </p:nvSpPr>
        <p:spPr>
          <a:xfrm>
            <a:off x="3203848" y="2814608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d</a:t>
            </a:r>
          </a:p>
        </p:txBody>
      </p:sp>
      <p:sp>
        <p:nvSpPr>
          <p:cNvPr id="92" name="CuadroTexto 91"/>
          <p:cNvSpPr txBox="1"/>
          <p:nvPr/>
        </p:nvSpPr>
        <p:spPr>
          <a:xfrm>
            <a:off x="5364088" y="283377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e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93" name="CuadroTexto 92"/>
          <p:cNvSpPr txBox="1"/>
          <p:nvPr/>
        </p:nvSpPr>
        <p:spPr>
          <a:xfrm>
            <a:off x="6588224" y="16288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z</a:t>
            </a:r>
          </a:p>
        </p:txBody>
      </p:sp>
      <p:sp>
        <p:nvSpPr>
          <p:cNvPr id="94" name="CuadroTexto 93"/>
          <p:cNvSpPr txBox="1"/>
          <p:nvPr/>
        </p:nvSpPr>
        <p:spPr>
          <a:xfrm>
            <a:off x="2699792" y="112474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95" name="CuadroTexto 94"/>
          <p:cNvSpPr txBox="1"/>
          <p:nvPr/>
        </p:nvSpPr>
        <p:spPr>
          <a:xfrm>
            <a:off x="4211960" y="69269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Arial"/>
                <a:cs typeface="Arial"/>
              </a:rPr>
              <a:t>3</a:t>
            </a:r>
          </a:p>
        </p:txBody>
      </p:sp>
      <p:sp>
        <p:nvSpPr>
          <p:cNvPr id="96" name="CuadroTexto 95"/>
          <p:cNvSpPr txBox="1"/>
          <p:nvPr/>
        </p:nvSpPr>
        <p:spPr>
          <a:xfrm>
            <a:off x="4211960" y="283377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97" name="CuadroTexto 96"/>
          <p:cNvSpPr txBox="1"/>
          <p:nvPr/>
        </p:nvSpPr>
        <p:spPr>
          <a:xfrm>
            <a:off x="4499992" y="16288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98" name="CuadroTexto 97"/>
          <p:cNvSpPr txBox="1"/>
          <p:nvPr/>
        </p:nvSpPr>
        <p:spPr>
          <a:xfrm>
            <a:off x="2627784" y="234888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99" name="CuadroTexto 98"/>
          <p:cNvSpPr txBox="1"/>
          <p:nvPr/>
        </p:nvSpPr>
        <p:spPr>
          <a:xfrm>
            <a:off x="5868144" y="112474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100" name="CuadroTexto 99"/>
          <p:cNvSpPr txBox="1"/>
          <p:nvPr/>
        </p:nvSpPr>
        <p:spPr>
          <a:xfrm>
            <a:off x="5940152" y="240172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101" name="Elipse 100"/>
          <p:cNvSpPr/>
          <p:nvPr/>
        </p:nvSpPr>
        <p:spPr>
          <a:xfrm>
            <a:off x="2411760" y="1969676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2" name="Elipse 101"/>
          <p:cNvSpPr/>
          <p:nvPr/>
        </p:nvSpPr>
        <p:spPr>
          <a:xfrm>
            <a:off x="3347864" y="1177588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3" name="Elipse 102"/>
          <p:cNvSpPr/>
          <p:nvPr/>
        </p:nvSpPr>
        <p:spPr>
          <a:xfrm>
            <a:off x="3347864" y="2761764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4" name="Elipse 103"/>
          <p:cNvSpPr/>
          <p:nvPr/>
        </p:nvSpPr>
        <p:spPr>
          <a:xfrm>
            <a:off x="5364088" y="1177588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5" name="Elipse 104"/>
          <p:cNvSpPr/>
          <p:nvPr/>
        </p:nvSpPr>
        <p:spPr>
          <a:xfrm>
            <a:off x="5508104" y="2761764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6" name="Elipse 105"/>
          <p:cNvSpPr/>
          <p:nvPr/>
        </p:nvSpPr>
        <p:spPr>
          <a:xfrm>
            <a:off x="6444208" y="1969676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7" name="CuadroTexto 106"/>
          <p:cNvSpPr txBox="1"/>
          <p:nvPr/>
        </p:nvSpPr>
        <p:spPr>
          <a:xfrm>
            <a:off x="2123728" y="1959223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0</a:t>
            </a:r>
            <a:endParaRPr lang="es-ES" sz="2400" dirty="0"/>
          </a:p>
        </p:txBody>
      </p:sp>
      <p:sp>
        <p:nvSpPr>
          <p:cNvPr id="108" name="CuadroTexto 107"/>
          <p:cNvSpPr txBox="1"/>
          <p:nvPr/>
        </p:nvSpPr>
        <p:spPr>
          <a:xfrm>
            <a:off x="3491880" y="836712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109" name="CuadroTexto 108"/>
          <p:cNvSpPr txBox="1"/>
          <p:nvPr/>
        </p:nvSpPr>
        <p:spPr>
          <a:xfrm>
            <a:off x="3491880" y="282331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110" name="CuadroTexto 109"/>
          <p:cNvSpPr txBox="1"/>
          <p:nvPr/>
        </p:nvSpPr>
        <p:spPr>
          <a:xfrm>
            <a:off x="5580112" y="836712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111" name="CuadroTexto 110"/>
          <p:cNvSpPr txBox="1"/>
          <p:nvPr/>
        </p:nvSpPr>
        <p:spPr>
          <a:xfrm>
            <a:off x="5580112" y="282331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112" name="CuadroTexto 111"/>
          <p:cNvSpPr txBox="1"/>
          <p:nvPr/>
        </p:nvSpPr>
        <p:spPr>
          <a:xfrm>
            <a:off x="6804248" y="1815207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66462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7" grpId="0"/>
      <p:bldP spid="79" grpId="0"/>
      <p:bldP spid="80" grpId="0"/>
      <p:bldP spid="107" grpId="0"/>
      <p:bldP spid="108" grpId="0"/>
      <p:bldP spid="109" grpId="0"/>
      <p:bldP spid="110" grpId="0"/>
      <p:bldP spid="111" grpId="0"/>
      <p:bldP spid="1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Elipse 43"/>
          <p:cNvSpPr/>
          <p:nvPr/>
        </p:nvSpPr>
        <p:spPr>
          <a:xfrm>
            <a:off x="2267744" y="1124744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6</a:t>
            </a:fld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467544" y="2800092"/>
            <a:ext cx="849694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El algoritmo va a recorrer todos los vértices “acumulando” la distancias desde </a:t>
            </a:r>
            <a:r>
              <a:rPr lang="es-ES" sz="2400" b="1" i="1" dirty="0" smtClean="0">
                <a:latin typeface="Arial"/>
                <a:cs typeface="Arial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 hasta el vértice que se visita en la etiqueta </a:t>
            </a:r>
            <a:r>
              <a:rPr lang="es-ES" sz="2400" b="1" i="1" dirty="0" smtClean="0">
                <a:latin typeface="Arial"/>
                <a:cs typeface="Arial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Arial"/>
                <a:cs typeface="Arial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)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467544" y="4168244"/>
            <a:ext cx="8352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Se inicia el recorrido por los vértices adyacentes a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 en el inicio, siguiendo por los adyacentes de los ya visitados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763688" y="5896436"/>
            <a:ext cx="5616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x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v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 smtClean="0">
                <a:latin typeface="Times New Roman"/>
                <a:cs typeface="Times New Roman"/>
              </a:rPr>
              <a:t>v, x</a:t>
            </a:r>
            <a:r>
              <a:rPr lang="es-ES" sz="2400" dirty="0" smtClean="0">
                <a:latin typeface="Arial"/>
                <a:cs typeface="Arial"/>
              </a:rPr>
              <a:t>) }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539552" y="5176356"/>
            <a:ext cx="5616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Para etiquetar se usa la fórmula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3413326" y="639852"/>
            <a:ext cx="209477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3491880" y="2224028"/>
            <a:ext cx="20882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 flipH="1">
            <a:off x="2483768" y="639852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 flipH="1">
            <a:off x="5580112" y="1431940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 flipH="1" flipV="1">
            <a:off x="2483768" y="1431940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 flipH="1" flipV="1">
            <a:off x="5508104" y="639852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3419872" y="639852"/>
            <a:ext cx="2232248" cy="15841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uadroTexto 18"/>
          <p:cNvSpPr txBox="1"/>
          <p:nvPr/>
        </p:nvSpPr>
        <p:spPr>
          <a:xfrm>
            <a:off x="2051720" y="99989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a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3203848" y="4462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b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5364088" y="63788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c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3203848" y="21857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d</a:t>
            </a:r>
          </a:p>
        </p:txBody>
      </p:sp>
      <p:sp>
        <p:nvSpPr>
          <p:cNvPr id="23" name="CuadroTexto 22"/>
          <p:cNvSpPr txBox="1"/>
          <p:nvPr/>
        </p:nvSpPr>
        <p:spPr>
          <a:xfrm>
            <a:off x="5364088" y="220486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e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6588224" y="99989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z</a:t>
            </a:r>
          </a:p>
        </p:txBody>
      </p:sp>
      <p:sp>
        <p:nvSpPr>
          <p:cNvPr id="25" name="CuadroTexto 24"/>
          <p:cNvSpPr txBox="1"/>
          <p:nvPr/>
        </p:nvSpPr>
        <p:spPr>
          <a:xfrm>
            <a:off x="2699792" y="49583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4211960" y="63788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Arial"/>
                <a:cs typeface="Arial"/>
              </a:rPr>
              <a:t>3</a:t>
            </a:r>
          </a:p>
        </p:txBody>
      </p:sp>
      <p:sp>
        <p:nvSpPr>
          <p:cNvPr id="27" name="CuadroTexto 26"/>
          <p:cNvSpPr txBox="1"/>
          <p:nvPr/>
        </p:nvSpPr>
        <p:spPr>
          <a:xfrm>
            <a:off x="4211960" y="220486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8" name="CuadroTexto 27"/>
          <p:cNvSpPr txBox="1"/>
          <p:nvPr/>
        </p:nvSpPr>
        <p:spPr>
          <a:xfrm>
            <a:off x="4499992" y="99989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9" name="CuadroTexto 28"/>
          <p:cNvSpPr txBox="1"/>
          <p:nvPr/>
        </p:nvSpPr>
        <p:spPr>
          <a:xfrm>
            <a:off x="2627784" y="171997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5868144" y="49583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5940152" y="177281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32" name="Elipse 31"/>
          <p:cNvSpPr/>
          <p:nvPr/>
        </p:nvSpPr>
        <p:spPr>
          <a:xfrm>
            <a:off x="2411760" y="1340768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Elipse 32"/>
          <p:cNvSpPr/>
          <p:nvPr/>
        </p:nvSpPr>
        <p:spPr>
          <a:xfrm>
            <a:off x="3347864" y="548680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Elipse 33"/>
          <p:cNvSpPr/>
          <p:nvPr/>
        </p:nvSpPr>
        <p:spPr>
          <a:xfrm>
            <a:off x="3347864" y="2132856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Elipse 34"/>
          <p:cNvSpPr/>
          <p:nvPr/>
        </p:nvSpPr>
        <p:spPr>
          <a:xfrm>
            <a:off x="5364088" y="548680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Elipse 35"/>
          <p:cNvSpPr/>
          <p:nvPr/>
        </p:nvSpPr>
        <p:spPr>
          <a:xfrm>
            <a:off x="5508104" y="2132856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7" name="Elipse 36"/>
          <p:cNvSpPr/>
          <p:nvPr/>
        </p:nvSpPr>
        <p:spPr>
          <a:xfrm>
            <a:off x="6444208" y="1340768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CuadroTexto 37"/>
          <p:cNvSpPr txBox="1"/>
          <p:nvPr/>
        </p:nvSpPr>
        <p:spPr>
          <a:xfrm>
            <a:off x="2123728" y="1330315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0</a:t>
            </a:r>
            <a:endParaRPr lang="es-ES" sz="2400" dirty="0"/>
          </a:p>
        </p:txBody>
      </p:sp>
      <p:sp>
        <p:nvSpPr>
          <p:cNvPr id="39" name="CuadroTexto 38"/>
          <p:cNvSpPr txBox="1"/>
          <p:nvPr/>
        </p:nvSpPr>
        <p:spPr>
          <a:xfrm>
            <a:off x="3491880" y="207804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40" name="CuadroTexto 39"/>
          <p:cNvSpPr txBox="1"/>
          <p:nvPr/>
        </p:nvSpPr>
        <p:spPr>
          <a:xfrm>
            <a:off x="3491880" y="2194411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41" name="CuadroTexto 40"/>
          <p:cNvSpPr txBox="1"/>
          <p:nvPr/>
        </p:nvSpPr>
        <p:spPr>
          <a:xfrm>
            <a:off x="5580112" y="207804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42" name="CuadroTexto 41"/>
          <p:cNvSpPr txBox="1"/>
          <p:nvPr/>
        </p:nvSpPr>
        <p:spPr>
          <a:xfrm>
            <a:off x="5580112" y="2194411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43" name="CuadroTexto 42"/>
          <p:cNvSpPr txBox="1"/>
          <p:nvPr/>
        </p:nvSpPr>
        <p:spPr>
          <a:xfrm>
            <a:off x="6804248" y="118629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88440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4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Elipse 48"/>
          <p:cNvSpPr/>
          <p:nvPr/>
        </p:nvSpPr>
        <p:spPr>
          <a:xfrm>
            <a:off x="5220072" y="404664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Elipse 44"/>
          <p:cNvSpPr/>
          <p:nvPr/>
        </p:nvSpPr>
        <p:spPr>
          <a:xfrm>
            <a:off x="3203848" y="1988840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4" name="Elipse 43"/>
          <p:cNvSpPr/>
          <p:nvPr/>
        </p:nvSpPr>
        <p:spPr>
          <a:xfrm>
            <a:off x="3203848" y="404664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3" name="Elipse 42"/>
          <p:cNvSpPr/>
          <p:nvPr/>
        </p:nvSpPr>
        <p:spPr>
          <a:xfrm>
            <a:off x="2195736" y="1196752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7</a:t>
            </a:fld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107504" y="3255367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547664" y="3255367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+ 2</a:t>
            </a:r>
            <a:r>
              <a:rPr lang="es-ES" sz="2400" dirty="0" smtClean="0">
                <a:latin typeface="Arial"/>
                <a:cs typeface="Arial"/>
              </a:rPr>
              <a:t> } = 2                    </a:t>
            </a:r>
            <a:endParaRPr lang="es-ES" sz="2400" dirty="0">
              <a:latin typeface="Arial"/>
              <a:cs typeface="Arial"/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3413326" y="711860"/>
            <a:ext cx="209477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>
            <a:off x="3491880" y="2296036"/>
            <a:ext cx="20882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 flipH="1">
            <a:off x="2483768" y="711860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 flipH="1">
            <a:off x="5580112" y="1503948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 flipH="1" flipV="1">
            <a:off x="2483768" y="1503948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 flipH="1" flipV="1">
            <a:off x="5508104" y="711860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3419872" y="711860"/>
            <a:ext cx="2232248" cy="15841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uadroTexto 14"/>
          <p:cNvSpPr txBox="1"/>
          <p:nvPr/>
        </p:nvSpPr>
        <p:spPr>
          <a:xfrm>
            <a:off x="2051720" y="10719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a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3203848" y="11663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b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5364088" y="13579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c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3203848" y="2257708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d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5364088" y="227687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e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6588224" y="10719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z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2699792" y="56784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4211960" y="13579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Arial"/>
                <a:cs typeface="Arial"/>
              </a:rPr>
              <a:t>3</a:t>
            </a:r>
          </a:p>
        </p:txBody>
      </p:sp>
      <p:sp>
        <p:nvSpPr>
          <p:cNvPr id="23" name="CuadroTexto 22"/>
          <p:cNvSpPr txBox="1"/>
          <p:nvPr/>
        </p:nvSpPr>
        <p:spPr>
          <a:xfrm>
            <a:off x="4211960" y="227687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4499992" y="10719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2627784" y="179198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5868144" y="56784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7" name="CuadroTexto 26"/>
          <p:cNvSpPr txBox="1"/>
          <p:nvPr/>
        </p:nvSpPr>
        <p:spPr>
          <a:xfrm>
            <a:off x="5940152" y="184482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8" name="Elipse 27"/>
          <p:cNvSpPr/>
          <p:nvPr/>
        </p:nvSpPr>
        <p:spPr>
          <a:xfrm>
            <a:off x="2411760" y="1412776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Elipse 28"/>
          <p:cNvSpPr/>
          <p:nvPr/>
        </p:nvSpPr>
        <p:spPr>
          <a:xfrm>
            <a:off x="3347864" y="620688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Elipse 29"/>
          <p:cNvSpPr/>
          <p:nvPr/>
        </p:nvSpPr>
        <p:spPr>
          <a:xfrm>
            <a:off x="3347864" y="2204864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Elipse 30"/>
          <p:cNvSpPr/>
          <p:nvPr/>
        </p:nvSpPr>
        <p:spPr>
          <a:xfrm>
            <a:off x="5364088" y="620688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Elipse 31"/>
          <p:cNvSpPr/>
          <p:nvPr/>
        </p:nvSpPr>
        <p:spPr>
          <a:xfrm>
            <a:off x="5508104" y="2204864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Elipse 32"/>
          <p:cNvSpPr/>
          <p:nvPr/>
        </p:nvSpPr>
        <p:spPr>
          <a:xfrm>
            <a:off x="6444208" y="1412776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CuadroTexto 33"/>
          <p:cNvSpPr txBox="1"/>
          <p:nvPr/>
        </p:nvSpPr>
        <p:spPr>
          <a:xfrm>
            <a:off x="1691680" y="1402323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,0)</a:t>
            </a:r>
            <a:endParaRPr lang="es-ES" sz="240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3491880" y="279812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36" name="CuadroTexto 35"/>
          <p:cNvSpPr txBox="1"/>
          <p:nvPr/>
        </p:nvSpPr>
        <p:spPr>
          <a:xfrm>
            <a:off x="3491880" y="226641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37" name="CuadroTexto 36"/>
          <p:cNvSpPr txBox="1"/>
          <p:nvPr/>
        </p:nvSpPr>
        <p:spPr>
          <a:xfrm>
            <a:off x="5580112" y="279812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38" name="CuadroTexto 37"/>
          <p:cNvSpPr txBox="1"/>
          <p:nvPr/>
        </p:nvSpPr>
        <p:spPr>
          <a:xfrm>
            <a:off x="5580112" y="226641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804248" y="1258307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40" name="CuadroTexto 39"/>
          <p:cNvSpPr txBox="1"/>
          <p:nvPr/>
        </p:nvSpPr>
        <p:spPr>
          <a:xfrm>
            <a:off x="3491880" y="231031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,2)</a:t>
            </a:r>
            <a:endParaRPr lang="es-ES" sz="2400" dirty="0"/>
          </a:p>
        </p:txBody>
      </p:sp>
      <p:sp>
        <p:nvSpPr>
          <p:cNvPr id="41" name="CuadroTexto 40"/>
          <p:cNvSpPr txBox="1"/>
          <p:nvPr/>
        </p:nvSpPr>
        <p:spPr>
          <a:xfrm>
            <a:off x="1547664" y="4047455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1 } = </a:t>
            </a:r>
            <a:r>
              <a:rPr lang="es-ES" sz="2400" dirty="0">
                <a:latin typeface="Arial"/>
                <a:cs typeface="Arial"/>
              </a:rPr>
              <a:t>1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3491880" y="2247255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,1)</a:t>
            </a:r>
            <a:endParaRPr lang="es-ES" sz="2400" dirty="0"/>
          </a:p>
        </p:txBody>
      </p:sp>
      <p:sp>
        <p:nvSpPr>
          <p:cNvPr id="46" name="CuadroTexto 45"/>
          <p:cNvSpPr txBox="1"/>
          <p:nvPr/>
        </p:nvSpPr>
        <p:spPr>
          <a:xfrm>
            <a:off x="107504" y="4767535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</a:p>
        </p:txBody>
      </p:sp>
      <p:sp>
        <p:nvSpPr>
          <p:cNvPr id="47" name="CuadroTexto 46"/>
          <p:cNvSpPr txBox="1"/>
          <p:nvPr/>
        </p:nvSpPr>
        <p:spPr>
          <a:xfrm>
            <a:off x="1547664" y="4767535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2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3 } = </a:t>
            </a:r>
            <a:r>
              <a:rPr lang="es-ES" sz="2400" dirty="0">
                <a:latin typeface="Arial"/>
                <a:cs typeface="Arial"/>
              </a:rPr>
              <a:t>5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5652120" y="231031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/>
              <a:t>,5)</a:t>
            </a:r>
            <a:endParaRPr lang="es-ES" sz="2400" dirty="0"/>
          </a:p>
        </p:txBody>
      </p:sp>
      <p:sp>
        <p:nvSpPr>
          <p:cNvPr id="50" name="CuadroTexto 49"/>
          <p:cNvSpPr txBox="1"/>
          <p:nvPr/>
        </p:nvSpPr>
        <p:spPr>
          <a:xfrm>
            <a:off x="1547664" y="5415607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2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+ 1</a:t>
            </a:r>
            <a:r>
              <a:rPr lang="es-ES" sz="2400" dirty="0" smtClean="0">
                <a:latin typeface="Arial"/>
                <a:cs typeface="Arial"/>
              </a:rPr>
              <a:t> } = </a:t>
            </a:r>
            <a:r>
              <a:rPr lang="es-ES" sz="2400" dirty="0">
                <a:latin typeface="Arial"/>
                <a:cs typeface="Arial"/>
              </a:rPr>
              <a:t>3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5652120" y="2276872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/>
              <a:t>,3)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49430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5" grpId="0" animBg="1"/>
      <p:bldP spid="44" grpId="1" animBg="1"/>
      <p:bldP spid="6" grpId="0"/>
      <p:bldP spid="7" grpId="0"/>
      <p:bldP spid="35" grpId="0"/>
      <p:bldP spid="36" grpId="0"/>
      <p:bldP spid="37" grpId="0"/>
      <p:bldP spid="38" grpId="0"/>
      <p:bldP spid="40" grpId="0"/>
      <p:bldP spid="41" grpId="0"/>
      <p:bldP spid="42" grpId="0"/>
      <p:bldP spid="46" grpId="0"/>
      <p:bldP spid="47" grpId="0"/>
      <p:bldP spid="48" grpId="0"/>
      <p:bldP spid="50" grpId="0"/>
      <p:bldP spid="5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Elipse 59"/>
          <p:cNvSpPr/>
          <p:nvPr/>
        </p:nvSpPr>
        <p:spPr>
          <a:xfrm>
            <a:off x="6228184" y="1196752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3" name="Elipse 52"/>
          <p:cNvSpPr/>
          <p:nvPr/>
        </p:nvSpPr>
        <p:spPr>
          <a:xfrm>
            <a:off x="5292080" y="1988840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8</a:t>
            </a:fld>
            <a:endParaRPr lang="es-ES"/>
          </a:p>
        </p:txBody>
      </p:sp>
      <p:sp>
        <p:nvSpPr>
          <p:cNvPr id="6" name="Elipse 5"/>
          <p:cNvSpPr/>
          <p:nvPr/>
        </p:nvSpPr>
        <p:spPr>
          <a:xfrm>
            <a:off x="5220072" y="404664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/>
          <p:cNvSpPr/>
          <p:nvPr/>
        </p:nvSpPr>
        <p:spPr>
          <a:xfrm>
            <a:off x="3203848" y="1988840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/>
          <p:cNvSpPr/>
          <p:nvPr/>
        </p:nvSpPr>
        <p:spPr>
          <a:xfrm>
            <a:off x="3203848" y="404664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Elipse 8"/>
          <p:cNvSpPr/>
          <p:nvPr/>
        </p:nvSpPr>
        <p:spPr>
          <a:xfrm>
            <a:off x="2195736" y="1196752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" name="Conector recto 9"/>
          <p:cNvCxnSpPr/>
          <p:nvPr/>
        </p:nvCxnSpPr>
        <p:spPr>
          <a:xfrm>
            <a:off x="3413326" y="711860"/>
            <a:ext cx="209477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3491880" y="2296036"/>
            <a:ext cx="20882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 flipH="1">
            <a:off x="2483768" y="711860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 flipH="1">
            <a:off x="5580112" y="1503948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 flipH="1" flipV="1">
            <a:off x="2483768" y="1503948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 flipH="1" flipV="1">
            <a:off x="5508104" y="711860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3419872" y="711860"/>
            <a:ext cx="2232248" cy="15841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2051720" y="10719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a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3203848" y="11663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b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5364088" y="13579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c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3203848" y="2257708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d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5364088" y="227687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e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6588224" y="10719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z</a:t>
            </a:r>
          </a:p>
        </p:txBody>
      </p:sp>
      <p:sp>
        <p:nvSpPr>
          <p:cNvPr id="23" name="CuadroTexto 22"/>
          <p:cNvSpPr txBox="1"/>
          <p:nvPr/>
        </p:nvSpPr>
        <p:spPr>
          <a:xfrm>
            <a:off x="2699792" y="56784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4211960" y="13579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Arial"/>
                <a:cs typeface="Arial"/>
              </a:rPr>
              <a:t>3</a:t>
            </a:r>
          </a:p>
        </p:txBody>
      </p:sp>
      <p:sp>
        <p:nvSpPr>
          <p:cNvPr id="25" name="CuadroTexto 24"/>
          <p:cNvSpPr txBox="1"/>
          <p:nvPr/>
        </p:nvSpPr>
        <p:spPr>
          <a:xfrm>
            <a:off x="4211960" y="227687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4499992" y="107190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7" name="CuadroTexto 26"/>
          <p:cNvSpPr txBox="1"/>
          <p:nvPr/>
        </p:nvSpPr>
        <p:spPr>
          <a:xfrm>
            <a:off x="2627784" y="179198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8" name="CuadroTexto 27"/>
          <p:cNvSpPr txBox="1"/>
          <p:nvPr/>
        </p:nvSpPr>
        <p:spPr>
          <a:xfrm>
            <a:off x="5868144" y="56784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9" name="CuadroTexto 28"/>
          <p:cNvSpPr txBox="1"/>
          <p:nvPr/>
        </p:nvSpPr>
        <p:spPr>
          <a:xfrm>
            <a:off x="5940152" y="184482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30" name="Elipse 29"/>
          <p:cNvSpPr/>
          <p:nvPr/>
        </p:nvSpPr>
        <p:spPr>
          <a:xfrm>
            <a:off x="2411760" y="1412776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Elipse 30"/>
          <p:cNvSpPr/>
          <p:nvPr/>
        </p:nvSpPr>
        <p:spPr>
          <a:xfrm>
            <a:off x="3347864" y="620688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Elipse 31"/>
          <p:cNvSpPr/>
          <p:nvPr/>
        </p:nvSpPr>
        <p:spPr>
          <a:xfrm>
            <a:off x="3347864" y="2204864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Elipse 32"/>
          <p:cNvSpPr/>
          <p:nvPr/>
        </p:nvSpPr>
        <p:spPr>
          <a:xfrm>
            <a:off x="5364088" y="620688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Elipse 33"/>
          <p:cNvSpPr/>
          <p:nvPr/>
        </p:nvSpPr>
        <p:spPr>
          <a:xfrm>
            <a:off x="5508104" y="2204864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Elipse 34"/>
          <p:cNvSpPr/>
          <p:nvPr/>
        </p:nvSpPr>
        <p:spPr>
          <a:xfrm>
            <a:off x="6444208" y="1412776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/>
          <p:cNvSpPr txBox="1"/>
          <p:nvPr/>
        </p:nvSpPr>
        <p:spPr>
          <a:xfrm>
            <a:off x="1691680" y="1402323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,0)</a:t>
            </a:r>
            <a:endParaRPr lang="es-ES" sz="2400" dirty="0"/>
          </a:p>
        </p:txBody>
      </p:sp>
      <p:sp>
        <p:nvSpPr>
          <p:cNvPr id="41" name="CuadroTexto 40"/>
          <p:cNvSpPr txBox="1"/>
          <p:nvPr/>
        </p:nvSpPr>
        <p:spPr>
          <a:xfrm>
            <a:off x="6804248" y="1258307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42" name="CuadroTexto 41"/>
          <p:cNvSpPr txBox="1"/>
          <p:nvPr/>
        </p:nvSpPr>
        <p:spPr>
          <a:xfrm>
            <a:off x="3491880" y="231031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,2)</a:t>
            </a:r>
            <a:endParaRPr lang="es-ES" sz="2400" dirty="0"/>
          </a:p>
        </p:txBody>
      </p:sp>
      <p:sp>
        <p:nvSpPr>
          <p:cNvPr id="43" name="CuadroTexto 42"/>
          <p:cNvSpPr txBox="1"/>
          <p:nvPr/>
        </p:nvSpPr>
        <p:spPr>
          <a:xfrm>
            <a:off x="3491880" y="2289646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,1)</a:t>
            </a:r>
            <a:endParaRPr lang="es-ES" sz="2400" dirty="0"/>
          </a:p>
        </p:txBody>
      </p:sp>
      <p:sp>
        <p:nvSpPr>
          <p:cNvPr id="44" name="CuadroTexto 43"/>
          <p:cNvSpPr txBox="1"/>
          <p:nvPr/>
        </p:nvSpPr>
        <p:spPr>
          <a:xfrm>
            <a:off x="5652120" y="303039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/>
              <a:t>,5)</a:t>
            </a:r>
            <a:endParaRPr lang="es-ES" sz="2400" dirty="0"/>
          </a:p>
        </p:txBody>
      </p:sp>
      <p:sp>
        <p:nvSpPr>
          <p:cNvPr id="45" name="CuadroTexto 44"/>
          <p:cNvSpPr txBox="1"/>
          <p:nvPr/>
        </p:nvSpPr>
        <p:spPr>
          <a:xfrm>
            <a:off x="5652120" y="2319263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/>
              <a:t>,</a:t>
            </a:r>
            <a:r>
              <a:rPr lang="es-ES" sz="2400" dirty="0"/>
              <a:t>3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46" name="CuadroTexto 45"/>
          <p:cNvSpPr txBox="1"/>
          <p:nvPr/>
        </p:nvSpPr>
        <p:spPr>
          <a:xfrm>
            <a:off x="107504" y="3111351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</a:p>
        </p:txBody>
      </p:sp>
      <p:sp>
        <p:nvSpPr>
          <p:cNvPr id="47" name="CuadroTexto 46"/>
          <p:cNvSpPr txBox="1"/>
          <p:nvPr/>
        </p:nvSpPr>
        <p:spPr>
          <a:xfrm>
            <a:off x="1619672" y="3111351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</a:t>
            </a:r>
            <a:r>
              <a:rPr lang="es-ES" sz="2400" dirty="0" smtClean="0">
                <a:latin typeface="Arial"/>
                <a:cs typeface="Arial"/>
              </a:rPr>
              <a:t>,2 </a:t>
            </a:r>
            <a:r>
              <a:rPr lang="es-ES" sz="2400" dirty="0">
                <a:latin typeface="Arial"/>
                <a:cs typeface="Arial"/>
              </a:rPr>
              <a:t>+ 1</a:t>
            </a:r>
            <a:r>
              <a:rPr lang="es-ES" sz="2400" dirty="0" smtClean="0">
                <a:latin typeface="Arial"/>
                <a:cs typeface="Arial"/>
              </a:rPr>
              <a:t> } = </a:t>
            </a:r>
            <a:r>
              <a:rPr lang="es-ES" sz="2400" dirty="0">
                <a:latin typeface="Arial"/>
                <a:cs typeface="Arial"/>
              </a:rPr>
              <a:t>3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107504" y="3831431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d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1619672" y="3831431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3</a:t>
            </a:r>
            <a:r>
              <a:rPr lang="es-ES" sz="2400" dirty="0" smtClean="0">
                <a:latin typeface="Arial"/>
                <a:cs typeface="Arial"/>
              </a:rPr>
              <a:t>, 1 </a:t>
            </a:r>
            <a:r>
              <a:rPr lang="es-ES" sz="2400" dirty="0">
                <a:latin typeface="Arial"/>
                <a:cs typeface="Arial"/>
              </a:rPr>
              <a:t>+ 1</a:t>
            </a:r>
            <a:r>
              <a:rPr lang="es-ES" sz="2400" dirty="0" smtClean="0">
                <a:latin typeface="Arial"/>
                <a:cs typeface="Arial"/>
              </a:rPr>
              <a:t> } = 2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5652120" y="2679303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d</a:t>
            </a:r>
            <a:r>
              <a:rPr lang="es-ES" sz="2400" dirty="0" smtClean="0"/>
              <a:t>,2)</a:t>
            </a:r>
            <a:endParaRPr lang="es-ES" sz="2400" dirty="0"/>
          </a:p>
        </p:txBody>
      </p:sp>
      <p:cxnSp>
        <p:nvCxnSpPr>
          <p:cNvPr id="52" name="Conector recto 51"/>
          <p:cNvCxnSpPr/>
          <p:nvPr/>
        </p:nvCxnSpPr>
        <p:spPr>
          <a:xfrm flipH="1">
            <a:off x="5764596" y="2420888"/>
            <a:ext cx="535596" cy="339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CuadroTexto 53"/>
          <p:cNvSpPr txBox="1"/>
          <p:nvPr/>
        </p:nvSpPr>
        <p:spPr>
          <a:xfrm>
            <a:off x="1619672" y="4509120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dirty="0">
                <a:latin typeface="Arial"/>
                <a:cs typeface="Arial"/>
              </a:rPr>
              <a:t>2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2 } = </a:t>
            </a:r>
            <a:r>
              <a:rPr lang="es-ES" sz="2400" dirty="0">
                <a:latin typeface="Arial"/>
                <a:cs typeface="Arial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5" name="CuadroTexto 54"/>
          <p:cNvSpPr txBox="1"/>
          <p:nvPr/>
        </p:nvSpPr>
        <p:spPr>
          <a:xfrm>
            <a:off x="6732240" y="1239143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d</a:t>
            </a:r>
            <a:r>
              <a:rPr lang="es-ES" sz="2400" dirty="0" smtClean="0"/>
              <a:t>,</a:t>
            </a:r>
            <a:r>
              <a:rPr lang="es-ES" sz="2400" dirty="0"/>
              <a:t>4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6" name="CuadroTexto 55"/>
          <p:cNvSpPr txBox="1"/>
          <p:nvPr/>
        </p:nvSpPr>
        <p:spPr>
          <a:xfrm>
            <a:off x="107504" y="5127575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</a:p>
        </p:txBody>
      </p:sp>
      <p:sp>
        <p:nvSpPr>
          <p:cNvPr id="57" name="CuadroTexto 56"/>
          <p:cNvSpPr txBox="1"/>
          <p:nvPr/>
        </p:nvSpPr>
        <p:spPr>
          <a:xfrm>
            <a:off x="1656184" y="5127575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4, </a:t>
            </a:r>
            <a:r>
              <a:rPr lang="es-ES" sz="2400" dirty="0">
                <a:latin typeface="Arial"/>
                <a:cs typeface="Arial"/>
              </a:rPr>
              <a:t>5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2 } = </a:t>
            </a:r>
            <a:r>
              <a:rPr lang="es-ES" sz="2400" dirty="0">
                <a:latin typeface="Arial"/>
                <a:cs typeface="Arial"/>
              </a:rPr>
              <a:t>4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6732240" y="1671191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/>
              <a:t>,7)</a:t>
            </a:r>
            <a:endParaRPr lang="es-ES" sz="2400" dirty="0"/>
          </a:p>
        </p:txBody>
      </p:sp>
      <p:cxnSp>
        <p:nvCxnSpPr>
          <p:cNvPr id="59" name="Conector recto 58"/>
          <p:cNvCxnSpPr/>
          <p:nvPr/>
        </p:nvCxnSpPr>
        <p:spPr>
          <a:xfrm flipH="1">
            <a:off x="6876256" y="1772816"/>
            <a:ext cx="535596" cy="339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CuadroTexto 60"/>
          <p:cNvSpPr txBox="1"/>
          <p:nvPr/>
        </p:nvSpPr>
        <p:spPr>
          <a:xfrm>
            <a:off x="2267744" y="5733256"/>
            <a:ext cx="2088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a, d, </a:t>
            </a:r>
            <a:r>
              <a:rPr lang="es-ES" sz="2800" b="1" i="1" dirty="0">
                <a:latin typeface="Times New Roman"/>
                <a:cs typeface="Times New Roman"/>
              </a:rPr>
              <a:t>e</a:t>
            </a:r>
            <a:r>
              <a:rPr lang="es-ES" sz="2800" b="1" i="1" dirty="0" smtClean="0">
                <a:latin typeface="Times New Roman"/>
                <a:cs typeface="Times New Roman"/>
              </a:rPr>
              <a:t>, z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4283968" y="5847655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Arial"/>
                <a:cs typeface="Arial"/>
              </a:rPr>
              <a:t>Longuitud</a:t>
            </a:r>
            <a:r>
              <a:rPr lang="es-ES" sz="2400" dirty="0" smtClean="0">
                <a:latin typeface="Arial"/>
                <a:cs typeface="Arial"/>
              </a:rPr>
              <a:t> 4</a:t>
            </a:r>
            <a:endParaRPr lang="es-E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060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53" grpId="0" animBg="1"/>
      <p:bldP spid="41" grpId="0"/>
      <p:bldP spid="48" grpId="0"/>
      <p:bldP spid="49" grpId="0"/>
      <p:bldP spid="50" grpId="0"/>
      <p:bldP spid="54" grpId="0"/>
      <p:bldP spid="55" grpId="0"/>
      <p:bldP spid="56" grpId="0"/>
      <p:bldP spid="57" grpId="0"/>
      <p:bldP spid="58" grpId="0"/>
      <p:bldP spid="61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Elipse 64"/>
          <p:cNvSpPr/>
          <p:nvPr/>
        </p:nvSpPr>
        <p:spPr>
          <a:xfrm>
            <a:off x="6228184" y="1052736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6" name="Elipse 55"/>
          <p:cNvSpPr/>
          <p:nvPr/>
        </p:nvSpPr>
        <p:spPr>
          <a:xfrm>
            <a:off x="5364088" y="260648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9" name="Elipse 48"/>
          <p:cNvSpPr/>
          <p:nvPr/>
        </p:nvSpPr>
        <p:spPr>
          <a:xfrm>
            <a:off x="5364088" y="1844824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4" name="Elipse 43"/>
          <p:cNvSpPr/>
          <p:nvPr/>
        </p:nvSpPr>
        <p:spPr>
          <a:xfrm>
            <a:off x="3275856" y="1844824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2" name="Elipse 41"/>
          <p:cNvSpPr/>
          <p:nvPr/>
        </p:nvSpPr>
        <p:spPr>
          <a:xfrm>
            <a:off x="3203848" y="290265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Elipse 34"/>
          <p:cNvSpPr/>
          <p:nvPr/>
        </p:nvSpPr>
        <p:spPr>
          <a:xfrm>
            <a:off x="2339752" y="1052736"/>
            <a:ext cx="648072" cy="576064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 smtClean="0"/>
              <a:t>2018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457E3-388E-45D4-8A1D-2C4BABBDFFEA}" type="slidenum">
              <a:rPr lang="es-ES" smtClean="0"/>
              <a:pPr/>
              <a:t>9</a:t>
            </a:fld>
            <a:endParaRPr lang="es-ES"/>
          </a:p>
        </p:txBody>
      </p:sp>
      <p:cxnSp>
        <p:nvCxnSpPr>
          <p:cNvPr id="6" name="Conector recto 5"/>
          <p:cNvCxnSpPr/>
          <p:nvPr/>
        </p:nvCxnSpPr>
        <p:spPr>
          <a:xfrm>
            <a:off x="3485334" y="567844"/>
            <a:ext cx="209477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/>
          <p:cNvCxnSpPr/>
          <p:nvPr/>
        </p:nvCxnSpPr>
        <p:spPr>
          <a:xfrm>
            <a:off x="3563888" y="2152020"/>
            <a:ext cx="20882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/>
          <p:cNvCxnSpPr/>
          <p:nvPr/>
        </p:nvCxnSpPr>
        <p:spPr>
          <a:xfrm flipH="1">
            <a:off x="2555776" y="567844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 flipH="1">
            <a:off x="5652120" y="1359932"/>
            <a:ext cx="936104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 flipH="1" flipV="1">
            <a:off x="2555776" y="1359932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 flipH="1" flipV="1">
            <a:off x="5580112" y="567844"/>
            <a:ext cx="1008112" cy="7920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/>
          <p:cNvCxnSpPr>
            <a:endCxn id="17" idx="0"/>
          </p:cNvCxnSpPr>
          <p:nvPr/>
        </p:nvCxnSpPr>
        <p:spPr>
          <a:xfrm>
            <a:off x="3491880" y="567844"/>
            <a:ext cx="2232248" cy="15650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CuadroTexto 12"/>
          <p:cNvSpPr txBox="1"/>
          <p:nvPr/>
        </p:nvSpPr>
        <p:spPr>
          <a:xfrm>
            <a:off x="2123728" y="92788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a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3275856" y="-2738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b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5436096" y="-822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c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3275856" y="2113692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d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5436096" y="213285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 smtClean="0">
                <a:latin typeface="Times New Roman"/>
                <a:cs typeface="Times New Roman"/>
              </a:rPr>
              <a:t>e</a:t>
            </a:r>
            <a:endParaRPr lang="es-ES" sz="2800" b="1" i="1" dirty="0">
              <a:latin typeface="Times New Roman"/>
              <a:cs typeface="Times New Roman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6660232" y="92788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i="1" dirty="0">
                <a:latin typeface="Times New Roman"/>
                <a:cs typeface="Times New Roman"/>
              </a:rPr>
              <a:t>z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2771800" y="423828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4283968" y="-8220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Arial"/>
                <a:cs typeface="Arial"/>
              </a:rPr>
              <a:t>3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4283968" y="2132856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4572000" y="92788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2699792" y="1647964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1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5940152" y="423828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>
                <a:latin typeface="Arial"/>
                <a:cs typeface="Arial"/>
              </a:rPr>
              <a:t>2</a:t>
            </a:r>
            <a:endParaRPr lang="es-ES" sz="2800" dirty="0">
              <a:latin typeface="Arial"/>
              <a:cs typeface="Arial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6012160" y="1700808"/>
            <a:ext cx="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latin typeface="Arial"/>
                <a:cs typeface="Arial"/>
              </a:rPr>
              <a:t>8</a:t>
            </a:r>
          </a:p>
        </p:txBody>
      </p:sp>
      <p:sp>
        <p:nvSpPr>
          <p:cNvPr id="26" name="Elipse 25"/>
          <p:cNvSpPr/>
          <p:nvPr/>
        </p:nvSpPr>
        <p:spPr>
          <a:xfrm>
            <a:off x="2483768" y="1268760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Elipse 26"/>
          <p:cNvSpPr/>
          <p:nvPr/>
        </p:nvSpPr>
        <p:spPr>
          <a:xfrm>
            <a:off x="3419872" y="476672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Elipse 27"/>
          <p:cNvSpPr/>
          <p:nvPr/>
        </p:nvSpPr>
        <p:spPr>
          <a:xfrm>
            <a:off x="3419872" y="2060848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Elipse 28"/>
          <p:cNvSpPr/>
          <p:nvPr/>
        </p:nvSpPr>
        <p:spPr>
          <a:xfrm>
            <a:off x="5508104" y="476672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Elipse 29"/>
          <p:cNvSpPr/>
          <p:nvPr/>
        </p:nvSpPr>
        <p:spPr>
          <a:xfrm>
            <a:off x="5580112" y="1988840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Elipse 30"/>
          <p:cNvSpPr/>
          <p:nvPr/>
        </p:nvSpPr>
        <p:spPr>
          <a:xfrm>
            <a:off x="6444208" y="1268760"/>
            <a:ext cx="216024" cy="2160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CuadroTexto 31"/>
          <p:cNvSpPr txBox="1"/>
          <p:nvPr/>
        </p:nvSpPr>
        <p:spPr>
          <a:xfrm>
            <a:off x="107504" y="270892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33" name="CuadroTexto 32"/>
          <p:cNvSpPr txBox="1"/>
          <p:nvPr/>
        </p:nvSpPr>
        <p:spPr>
          <a:xfrm>
            <a:off x="1547664" y="2708920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+ 2</a:t>
            </a:r>
            <a:r>
              <a:rPr lang="es-ES" sz="2400" dirty="0" smtClean="0">
                <a:latin typeface="Arial"/>
                <a:cs typeface="Arial"/>
              </a:rPr>
              <a:t> } = 2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4" name="CuadroTexto 33"/>
          <p:cNvSpPr txBox="1"/>
          <p:nvPr/>
        </p:nvSpPr>
        <p:spPr>
          <a:xfrm>
            <a:off x="1547664" y="3284984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a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0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1 } = </a:t>
            </a:r>
            <a:r>
              <a:rPr lang="es-ES" sz="2400" dirty="0">
                <a:latin typeface="Arial"/>
                <a:cs typeface="Arial"/>
              </a:rPr>
              <a:t>1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36" name="CuadroTexto 35"/>
          <p:cNvSpPr txBox="1"/>
          <p:nvPr/>
        </p:nvSpPr>
        <p:spPr>
          <a:xfrm>
            <a:off x="1835696" y="1258307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,0)</a:t>
            </a:r>
            <a:endParaRPr lang="es-ES" sz="2400" dirty="0"/>
          </a:p>
        </p:txBody>
      </p:sp>
      <p:sp>
        <p:nvSpPr>
          <p:cNvPr id="37" name="CuadroTexto 36"/>
          <p:cNvSpPr txBox="1"/>
          <p:nvPr/>
        </p:nvSpPr>
        <p:spPr>
          <a:xfrm>
            <a:off x="3635896" y="116632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38" name="CuadroTexto 37"/>
          <p:cNvSpPr txBox="1"/>
          <p:nvPr/>
        </p:nvSpPr>
        <p:spPr>
          <a:xfrm>
            <a:off x="3635896" y="210323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39" name="CuadroTexto 38"/>
          <p:cNvSpPr txBox="1"/>
          <p:nvPr/>
        </p:nvSpPr>
        <p:spPr>
          <a:xfrm>
            <a:off x="5724128" y="116632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40" name="CuadroTexto 39"/>
          <p:cNvSpPr txBox="1"/>
          <p:nvPr/>
        </p:nvSpPr>
        <p:spPr>
          <a:xfrm>
            <a:off x="5724128" y="2103239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41" name="CuadroTexto 40"/>
          <p:cNvSpPr txBox="1"/>
          <p:nvPr/>
        </p:nvSpPr>
        <p:spPr>
          <a:xfrm>
            <a:off x="6948264" y="1095127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∞</a:t>
            </a:r>
            <a:endParaRPr lang="es-ES" sz="2400" dirty="0"/>
          </a:p>
        </p:txBody>
      </p:sp>
      <p:sp>
        <p:nvSpPr>
          <p:cNvPr id="43" name="CuadroTexto 42"/>
          <p:cNvSpPr txBox="1"/>
          <p:nvPr/>
        </p:nvSpPr>
        <p:spPr>
          <a:xfrm>
            <a:off x="3491880" y="116632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,2)</a:t>
            </a:r>
            <a:endParaRPr lang="es-ES" sz="2400" dirty="0"/>
          </a:p>
        </p:txBody>
      </p:sp>
      <p:sp>
        <p:nvSpPr>
          <p:cNvPr id="45" name="CuadroTexto 44"/>
          <p:cNvSpPr txBox="1"/>
          <p:nvPr/>
        </p:nvSpPr>
        <p:spPr>
          <a:xfrm>
            <a:off x="3563888" y="2103239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a</a:t>
            </a:r>
            <a:r>
              <a:rPr lang="es-ES" sz="2400" dirty="0" smtClean="0"/>
              <a:t>,1)</a:t>
            </a:r>
            <a:endParaRPr lang="es-ES" sz="2400" dirty="0"/>
          </a:p>
        </p:txBody>
      </p:sp>
      <p:sp>
        <p:nvSpPr>
          <p:cNvPr id="46" name="CuadroTexto 45"/>
          <p:cNvSpPr txBox="1"/>
          <p:nvPr/>
        </p:nvSpPr>
        <p:spPr>
          <a:xfrm>
            <a:off x="144016" y="3831431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</a:p>
        </p:txBody>
      </p:sp>
      <p:sp>
        <p:nvSpPr>
          <p:cNvPr id="47" name="CuadroTexto 46"/>
          <p:cNvSpPr txBox="1"/>
          <p:nvPr/>
        </p:nvSpPr>
        <p:spPr>
          <a:xfrm>
            <a:off x="1656184" y="4407495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</a:t>
            </a:r>
            <a:r>
              <a:rPr lang="es-ES" sz="2400" dirty="0" smtClean="0">
                <a:latin typeface="Arial"/>
                <a:cs typeface="Arial"/>
              </a:rPr>
              <a:t>,2 </a:t>
            </a:r>
            <a:r>
              <a:rPr lang="es-ES" sz="2400" dirty="0">
                <a:latin typeface="Arial"/>
                <a:cs typeface="Arial"/>
              </a:rPr>
              <a:t>+ 1</a:t>
            </a:r>
            <a:r>
              <a:rPr lang="es-ES" sz="2400" dirty="0" smtClean="0">
                <a:latin typeface="Arial"/>
                <a:cs typeface="Arial"/>
              </a:rPr>
              <a:t> } = </a:t>
            </a:r>
            <a:r>
              <a:rPr lang="es-ES" sz="2400" dirty="0">
                <a:latin typeface="Arial"/>
                <a:cs typeface="Arial"/>
              </a:rPr>
              <a:t>3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5652120" y="2103239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/>
              <a:t>,</a:t>
            </a:r>
            <a:r>
              <a:rPr lang="es-ES" sz="2400" dirty="0"/>
              <a:t>3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0" name="CuadroTexto 49"/>
          <p:cNvSpPr txBox="1"/>
          <p:nvPr/>
        </p:nvSpPr>
        <p:spPr>
          <a:xfrm>
            <a:off x="107504" y="4991675"/>
            <a:ext cx="1368152" cy="38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d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1619672" y="4991675"/>
            <a:ext cx="7596336" cy="381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3</a:t>
            </a:r>
            <a:r>
              <a:rPr lang="es-ES" sz="2400" dirty="0" smtClean="0">
                <a:latin typeface="Arial"/>
                <a:cs typeface="Arial"/>
              </a:rPr>
              <a:t>, 1 </a:t>
            </a:r>
            <a:r>
              <a:rPr lang="es-ES" sz="2400" dirty="0">
                <a:latin typeface="Arial"/>
                <a:cs typeface="Arial"/>
              </a:rPr>
              <a:t>+ 1</a:t>
            </a:r>
            <a:r>
              <a:rPr lang="es-ES" sz="2400" dirty="0" smtClean="0">
                <a:latin typeface="Arial"/>
                <a:cs typeface="Arial"/>
              </a:rPr>
              <a:t> } = 2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2" name="CuadroTexto 51"/>
          <p:cNvSpPr txBox="1"/>
          <p:nvPr/>
        </p:nvSpPr>
        <p:spPr>
          <a:xfrm>
            <a:off x="5652120" y="2420888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 smtClean="0">
                <a:latin typeface="Times New Roman"/>
                <a:cs typeface="Times New Roman"/>
              </a:rPr>
              <a:t>d</a:t>
            </a:r>
            <a:r>
              <a:rPr lang="es-ES" sz="2400" dirty="0" smtClean="0"/>
              <a:t>,2)</a:t>
            </a:r>
            <a:endParaRPr lang="es-ES" sz="2400" dirty="0"/>
          </a:p>
        </p:txBody>
      </p:sp>
      <p:cxnSp>
        <p:nvCxnSpPr>
          <p:cNvPr id="53" name="Conector recto 52"/>
          <p:cNvCxnSpPr/>
          <p:nvPr/>
        </p:nvCxnSpPr>
        <p:spPr>
          <a:xfrm flipH="1">
            <a:off x="5764596" y="2153311"/>
            <a:ext cx="535596" cy="339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CuadroTexto 53"/>
          <p:cNvSpPr txBox="1"/>
          <p:nvPr/>
        </p:nvSpPr>
        <p:spPr>
          <a:xfrm>
            <a:off x="1547664" y="3861048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∞, 2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3 } = </a:t>
            </a:r>
            <a:r>
              <a:rPr lang="es-ES" sz="2400" dirty="0">
                <a:latin typeface="Arial"/>
                <a:cs typeface="Arial"/>
              </a:rPr>
              <a:t>5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5" name="CuadroTexto 54"/>
          <p:cNvSpPr txBox="1"/>
          <p:nvPr/>
        </p:nvSpPr>
        <p:spPr>
          <a:xfrm>
            <a:off x="5652120" y="44624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b</a:t>
            </a:r>
            <a:r>
              <a:rPr lang="es-ES" sz="2400" dirty="0" smtClean="0"/>
              <a:t>,</a:t>
            </a:r>
            <a:r>
              <a:rPr lang="es-ES" sz="2400" dirty="0"/>
              <a:t>5</a:t>
            </a:r>
            <a:r>
              <a:rPr lang="es-ES" sz="2400" dirty="0" smtClean="0"/>
              <a:t>)</a:t>
            </a:r>
            <a:endParaRPr lang="es-ES" sz="2400" dirty="0"/>
          </a:p>
        </p:txBody>
      </p:sp>
      <p:sp>
        <p:nvSpPr>
          <p:cNvPr id="57" name="CuadroTexto 56"/>
          <p:cNvSpPr txBox="1"/>
          <p:nvPr/>
        </p:nvSpPr>
        <p:spPr>
          <a:xfrm>
            <a:off x="1619672" y="5487615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∞, </a:t>
            </a:r>
            <a:r>
              <a:rPr lang="es-ES" sz="2400" dirty="0">
                <a:latin typeface="Arial"/>
                <a:cs typeface="Arial"/>
              </a:rPr>
              <a:t>2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+ 8</a:t>
            </a:r>
            <a:r>
              <a:rPr lang="es-ES" sz="2400" dirty="0" smtClean="0">
                <a:latin typeface="Arial"/>
                <a:cs typeface="Arial"/>
              </a:rPr>
              <a:t> } = 10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6804248" y="1095127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  <a:r>
              <a:rPr lang="es-ES" sz="2400" dirty="0" smtClean="0"/>
              <a:t>,10)</a:t>
            </a:r>
            <a:endParaRPr lang="es-ES" sz="2400" dirty="0"/>
          </a:p>
        </p:txBody>
      </p:sp>
      <p:sp>
        <p:nvSpPr>
          <p:cNvPr id="60" name="CuadroTexto 59"/>
          <p:cNvSpPr txBox="1"/>
          <p:nvPr/>
        </p:nvSpPr>
        <p:spPr>
          <a:xfrm>
            <a:off x="107504" y="5495731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>
                <a:latin typeface="Times New Roman"/>
                <a:cs typeface="Times New Roman"/>
              </a:rPr>
              <a:t>e</a:t>
            </a:r>
          </a:p>
        </p:txBody>
      </p:sp>
      <p:sp>
        <p:nvSpPr>
          <p:cNvPr id="61" name="CuadroTexto 60"/>
          <p:cNvSpPr txBox="1"/>
          <p:nvPr/>
        </p:nvSpPr>
        <p:spPr>
          <a:xfrm>
            <a:off x="1619672" y="5983555"/>
            <a:ext cx="759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= </a:t>
            </a:r>
            <a:r>
              <a:rPr lang="es-ES" sz="2400" dirty="0" err="1" smtClean="0">
                <a:latin typeface="Arial"/>
                <a:cs typeface="Arial"/>
              </a:rPr>
              <a:t>mín</a:t>
            </a:r>
            <a:r>
              <a:rPr lang="es-ES" sz="2400" dirty="0" smtClean="0">
                <a:latin typeface="Arial"/>
                <a:cs typeface="Arial"/>
              </a:rPr>
              <a:t> {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), </a:t>
            </a:r>
            <a:r>
              <a:rPr lang="es-ES" sz="2400" b="1" i="1" dirty="0" smtClean="0">
                <a:latin typeface="Times New Roman"/>
                <a:cs typeface="Times New Roman"/>
              </a:rPr>
              <a:t>L</a:t>
            </a:r>
            <a:r>
              <a:rPr lang="es-ES" sz="2400" dirty="0" smtClean="0">
                <a:latin typeface="Arial"/>
                <a:cs typeface="Arial"/>
              </a:rPr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dirty="0" smtClean="0">
                <a:latin typeface="Arial"/>
                <a:cs typeface="Arial"/>
              </a:rPr>
              <a:t>) + w(</a:t>
            </a:r>
            <a:r>
              <a:rPr lang="es-ES" sz="2400" b="1" i="1" dirty="0">
                <a:latin typeface="Times New Roman"/>
                <a:cs typeface="Times New Roman"/>
              </a:rPr>
              <a:t>d</a:t>
            </a:r>
            <a:r>
              <a:rPr lang="es-ES" sz="2400" b="1" i="1" dirty="0" smtClean="0">
                <a:latin typeface="Times New Roman"/>
                <a:cs typeface="Times New Roman"/>
              </a:rPr>
              <a:t>, </a:t>
            </a:r>
            <a:r>
              <a:rPr lang="es-ES" sz="2400" b="1" i="1" dirty="0">
                <a:latin typeface="Times New Roman"/>
                <a:cs typeface="Times New Roman"/>
              </a:rPr>
              <a:t>z</a:t>
            </a:r>
            <a:r>
              <a:rPr lang="es-ES" sz="2400" dirty="0" smtClean="0">
                <a:latin typeface="Arial"/>
                <a:cs typeface="Arial"/>
              </a:rPr>
              <a:t>) } </a:t>
            </a:r>
            <a:r>
              <a:rPr lang="es-ES" sz="2400" dirty="0">
                <a:latin typeface="Arial"/>
                <a:cs typeface="Arial"/>
              </a:rPr>
              <a:t>= </a:t>
            </a:r>
            <a:r>
              <a:rPr lang="es-ES" sz="2400" dirty="0" err="1">
                <a:latin typeface="Arial"/>
                <a:cs typeface="Arial"/>
              </a:rPr>
              <a:t>mín</a:t>
            </a:r>
            <a:r>
              <a:rPr lang="es-ES" sz="2400" dirty="0">
                <a:latin typeface="Arial"/>
                <a:cs typeface="Arial"/>
              </a:rPr>
              <a:t> { </a:t>
            </a:r>
            <a:r>
              <a:rPr lang="es-ES" sz="2400" dirty="0" smtClean="0">
                <a:latin typeface="Arial"/>
                <a:cs typeface="Arial"/>
              </a:rPr>
              <a:t>10, </a:t>
            </a:r>
            <a:r>
              <a:rPr lang="es-ES" sz="2400" dirty="0">
                <a:latin typeface="Arial"/>
                <a:cs typeface="Arial"/>
              </a:rPr>
              <a:t>5</a:t>
            </a:r>
            <a:r>
              <a:rPr lang="es-ES" sz="2400" dirty="0" smtClean="0">
                <a:latin typeface="Arial"/>
                <a:cs typeface="Arial"/>
              </a:rPr>
              <a:t> </a:t>
            </a:r>
            <a:r>
              <a:rPr lang="es-ES" sz="2400" dirty="0">
                <a:latin typeface="Arial"/>
                <a:cs typeface="Arial"/>
              </a:rPr>
              <a:t>+ </a:t>
            </a:r>
            <a:r>
              <a:rPr lang="es-ES" sz="2400" dirty="0" smtClean="0">
                <a:latin typeface="Arial"/>
                <a:cs typeface="Arial"/>
              </a:rPr>
              <a:t>2 } = </a:t>
            </a:r>
            <a:r>
              <a:rPr lang="es-ES" sz="2400" dirty="0">
                <a:latin typeface="Arial"/>
                <a:cs typeface="Arial"/>
              </a:rPr>
              <a:t>7</a:t>
            </a:r>
            <a:r>
              <a:rPr lang="es-ES" sz="2400" dirty="0" smtClean="0">
                <a:latin typeface="Arial"/>
                <a:cs typeface="Arial"/>
              </a:rPr>
              <a:t>                    </a:t>
            </a:r>
            <a:endParaRPr lang="es-ES" sz="2400" dirty="0">
              <a:latin typeface="Arial"/>
              <a:cs typeface="Arial"/>
            </a:endParaRPr>
          </a:p>
        </p:txBody>
      </p:sp>
      <p:sp>
        <p:nvSpPr>
          <p:cNvPr id="62" name="CuadroTexto 61"/>
          <p:cNvSpPr txBox="1"/>
          <p:nvPr/>
        </p:nvSpPr>
        <p:spPr>
          <a:xfrm>
            <a:off x="107504" y="5991671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latin typeface="Arial"/>
                <a:cs typeface="Arial"/>
              </a:rPr>
              <a:t>Desde </a:t>
            </a:r>
            <a:r>
              <a:rPr lang="es-ES" sz="2400" b="1" i="1" dirty="0" smtClean="0">
                <a:latin typeface="Times New Roman"/>
                <a:cs typeface="Times New Roman"/>
              </a:rPr>
              <a:t>c</a:t>
            </a:r>
            <a:endParaRPr lang="es-ES" sz="2400" b="1" i="1" dirty="0">
              <a:latin typeface="Times New Roman"/>
              <a:cs typeface="Times New Roman"/>
            </a:endParaRPr>
          </a:p>
        </p:txBody>
      </p:sp>
      <p:sp>
        <p:nvSpPr>
          <p:cNvPr id="63" name="CuadroTexto 62"/>
          <p:cNvSpPr txBox="1"/>
          <p:nvPr/>
        </p:nvSpPr>
        <p:spPr>
          <a:xfrm>
            <a:off x="6804248" y="152717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(</a:t>
            </a:r>
            <a:r>
              <a:rPr lang="es-ES" sz="2400" b="1" i="1" dirty="0">
                <a:latin typeface="Times New Roman"/>
                <a:cs typeface="Times New Roman"/>
              </a:rPr>
              <a:t>c</a:t>
            </a:r>
            <a:r>
              <a:rPr lang="es-ES" sz="2400" dirty="0" smtClean="0"/>
              <a:t>,7)</a:t>
            </a:r>
            <a:endParaRPr lang="es-ES" sz="2400" dirty="0"/>
          </a:p>
        </p:txBody>
      </p:sp>
      <p:cxnSp>
        <p:nvCxnSpPr>
          <p:cNvPr id="64" name="Conector recto 63"/>
          <p:cNvCxnSpPr/>
          <p:nvPr/>
        </p:nvCxnSpPr>
        <p:spPr>
          <a:xfrm flipH="1">
            <a:off x="7020272" y="1217207"/>
            <a:ext cx="535596" cy="3395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CuadroTexto 65"/>
          <p:cNvSpPr txBox="1"/>
          <p:nvPr/>
        </p:nvSpPr>
        <p:spPr>
          <a:xfrm>
            <a:off x="1763688" y="332656"/>
            <a:ext cx="64807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 smtClean="0">
                <a:latin typeface="Times New Roman"/>
                <a:cs typeface="Times New Roman"/>
              </a:rPr>
              <a:t>z</a:t>
            </a:r>
            <a:endParaRPr lang="es-ES" sz="3200" b="1" i="1" dirty="0">
              <a:latin typeface="Times New Roman"/>
              <a:cs typeface="Times New Roman"/>
            </a:endParaRPr>
          </a:p>
        </p:txBody>
      </p:sp>
      <p:sp>
        <p:nvSpPr>
          <p:cNvPr id="67" name="CuadroTexto 66"/>
          <p:cNvSpPr txBox="1"/>
          <p:nvPr/>
        </p:nvSpPr>
        <p:spPr>
          <a:xfrm>
            <a:off x="1403648" y="332656"/>
            <a:ext cx="64807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>
                <a:latin typeface="Times New Roman"/>
                <a:cs typeface="Times New Roman"/>
              </a:rPr>
              <a:t>c</a:t>
            </a:r>
          </a:p>
        </p:txBody>
      </p:sp>
      <p:sp>
        <p:nvSpPr>
          <p:cNvPr id="68" name="CuadroTexto 67"/>
          <p:cNvSpPr txBox="1"/>
          <p:nvPr/>
        </p:nvSpPr>
        <p:spPr>
          <a:xfrm>
            <a:off x="971600" y="332656"/>
            <a:ext cx="64807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 smtClean="0">
                <a:latin typeface="Times New Roman"/>
                <a:cs typeface="Times New Roman"/>
              </a:rPr>
              <a:t>b</a:t>
            </a:r>
            <a:endParaRPr lang="es-ES" sz="3200" b="1" i="1" dirty="0">
              <a:latin typeface="Times New Roman"/>
              <a:cs typeface="Times New Roman"/>
            </a:endParaRPr>
          </a:p>
        </p:txBody>
      </p:sp>
      <p:sp>
        <p:nvSpPr>
          <p:cNvPr id="69" name="CuadroTexto 68"/>
          <p:cNvSpPr txBox="1"/>
          <p:nvPr/>
        </p:nvSpPr>
        <p:spPr>
          <a:xfrm>
            <a:off x="539552" y="332656"/>
            <a:ext cx="64807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i="1" dirty="0">
                <a:latin typeface="Times New Roman"/>
                <a:cs typeface="Times New Roman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23400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56" grpId="0" animBg="1"/>
      <p:bldP spid="49" grpId="0" animBg="1"/>
      <p:bldP spid="44" grpId="0" animBg="1"/>
      <p:bldP spid="42" grpId="0" animBg="1"/>
      <p:bldP spid="35" grpId="0" animBg="1"/>
      <p:bldP spid="32" grpId="0"/>
      <p:bldP spid="33" grpId="0"/>
      <p:bldP spid="34" grpId="0"/>
      <p:bldP spid="36" grpId="0"/>
      <p:bldP spid="37" grpId="0"/>
      <p:bldP spid="37" grpId="1"/>
      <p:bldP spid="38" grpId="0"/>
      <p:bldP spid="38" grpId="1"/>
      <p:bldP spid="39" grpId="0"/>
      <p:bldP spid="39" grpId="1"/>
      <p:bldP spid="40" grpId="0"/>
      <p:bldP spid="40" grpId="1"/>
      <p:bldP spid="41" grpId="0"/>
      <p:bldP spid="41" grpId="1"/>
      <p:bldP spid="43" grpId="0"/>
      <p:bldP spid="45" grpId="0"/>
      <p:bldP spid="46" grpId="0"/>
      <p:bldP spid="47" grpId="0"/>
      <p:bldP spid="48" grpId="0"/>
      <p:bldP spid="50" grpId="0"/>
      <p:bldP spid="51" grpId="0"/>
      <p:bldP spid="52" grpId="0"/>
      <p:bldP spid="54" grpId="0"/>
      <p:bldP spid="55" grpId="0"/>
      <p:bldP spid="57" grpId="0"/>
      <p:bldP spid="58" grpId="0"/>
      <p:bldP spid="60" grpId="0"/>
      <p:bldP spid="61" grpId="0"/>
      <p:bldP spid="62" grpId="0"/>
      <p:bldP spid="63" grpId="0"/>
      <p:bldP spid="66" grpId="0"/>
      <p:bldP spid="67" grpId="0"/>
      <p:bldP spid="68" grpId="0"/>
      <p:bldP spid="69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4185</TotalTime>
  <Words>3575</Words>
  <Application>Microsoft Macintosh PowerPoint</Application>
  <PresentationFormat>Presentación en pantalla (4:3)</PresentationFormat>
  <Paragraphs>815</Paragraphs>
  <Slides>29</Slides>
  <Notes>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1" baseType="lpstr">
      <vt:lpstr>Tema de Office</vt:lpstr>
      <vt:lpstr>Documento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Acer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Valued Acer Customer</dc:creator>
  <cp:lastModifiedBy>Julio Acosta</cp:lastModifiedBy>
  <cp:revision>321</cp:revision>
  <dcterms:created xsi:type="dcterms:W3CDTF">2017-09-21T13:06:46Z</dcterms:created>
  <dcterms:modified xsi:type="dcterms:W3CDTF">2018-09-27T22:28:08Z</dcterms:modified>
</cp:coreProperties>
</file>

<file path=docProps/thumbnail.jpeg>
</file>